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6" r:id="rId2"/>
    <p:sldId id="287" r:id="rId3"/>
    <p:sldId id="288" r:id="rId4"/>
    <p:sldId id="289" r:id="rId5"/>
    <p:sldId id="290" r:id="rId6"/>
    <p:sldId id="292" r:id="rId7"/>
    <p:sldId id="293" r:id="rId8"/>
    <p:sldId id="256" r:id="rId9"/>
    <p:sldId id="294" r:id="rId10"/>
    <p:sldId id="259" r:id="rId11"/>
    <p:sldId id="260" r:id="rId12"/>
    <p:sldId id="262" r:id="rId13"/>
    <p:sldId id="263" r:id="rId14"/>
    <p:sldId id="264" r:id="rId15"/>
    <p:sldId id="265" r:id="rId16"/>
    <p:sldId id="266" r:id="rId17"/>
    <p:sldId id="283" r:id="rId18"/>
    <p:sldId id="275" r:id="rId19"/>
    <p:sldId id="284" r:id="rId20"/>
    <p:sldId id="267" r:id="rId21"/>
    <p:sldId id="268" r:id="rId22"/>
    <p:sldId id="269" r:id="rId23"/>
    <p:sldId id="270" r:id="rId24"/>
    <p:sldId id="271" r:id="rId25"/>
    <p:sldId id="274" r:id="rId26"/>
    <p:sldId id="277" r:id="rId27"/>
    <p:sldId id="278"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109" d="100"/>
          <a:sy n="109" d="100"/>
        </p:scale>
        <p:origin x="49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2014_2011ozoneInventory\Paper\speciationProfil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2014_2011ozoneInventory\Paper\speciationProfi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2014_2011ozoneInventory\Paper\speciationProfi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2014_2011ozoneInventory\Paper\speciationProfil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2014_2011ozoneInventory\Paper\speciationProfil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Weld County Production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91156820449763E-2"/>
          <c:y val="0.19486111111111112"/>
          <c:w val="0.86003357777219069"/>
          <c:h val="0.65903543307086609"/>
        </c:manualLayout>
      </c:layout>
      <c:lineChart>
        <c:grouping val="standard"/>
        <c:varyColors val="0"/>
        <c:ser>
          <c:idx val="2"/>
          <c:order val="0"/>
          <c:tx>
            <c:strRef>
              <c:f>production!$C$93:$C$94</c:f>
              <c:strCache>
                <c:ptCount val="2"/>
                <c:pt idx="0">
                  <c:v>Oil Production</c:v>
                </c:pt>
                <c:pt idx="1">
                  <c:v>(MMbarrels) </c:v>
                </c:pt>
              </c:strCache>
            </c:strRef>
          </c:tx>
          <c:spPr>
            <a:ln w="28575" cap="rnd">
              <a:solidFill>
                <a:schemeClr val="accent1"/>
              </a:solidFill>
              <a:round/>
            </a:ln>
            <a:effectLst/>
          </c:spPr>
          <c:marker>
            <c:symbol val="circle"/>
            <c:size val="5"/>
            <c:spPr>
              <a:solidFill>
                <a:schemeClr val="accent3"/>
              </a:solidFill>
              <a:ln w="9525">
                <a:solidFill>
                  <a:schemeClr val="accent3"/>
                </a:solidFill>
              </a:ln>
              <a:effectLst/>
            </c:spPr>
          </c:marker>
          <c:cat>
            <c:strRef>
              <c:f>production!$B$95:$B$113</c:f>
              <c:strCache>
                <c:ptCount val="19"/>
                <c:pt idx="0">
                  <c:v>1998   </c:v>
                </c:pt>
                <c:pt idx="1">
                  <c:v>1999   </c:v>
                </c:pt>
                <c:pt idx="2">
                  <c:v>2000   </c:v>
                </c:pt>
                <c:pt idx="3">
                  <c:v>2001   </c:v>
                </c:pt>
                <c:pt idx="4">
                  <c:v>2002   </c:v>
                </c:pt>
                <c:pt idx="5">
                  <c:v>2003   </c:v>
                </c:pt>
                <c:pt idx="6">
                  <c:v>2004   </c:v>
                </c:pt>
                <c:pt idx="7">
                  <c:v>2005   </c:v>
                </c:pt>
                <c:pt idx="8">
                  <c:v>2006   </c:v>
                </c:pt>
                <c:pt idx="9">
                  <c:v>2007   </c:v>
                </c:pt>
                <c:pt idx="10">
                  <c:v>2008   </c:v>
                </c:pt>
                <c:pt idx="11">
                  <c:v>2009   </c:v>
                </c:pt>
                <c:pt idx="12">
                  <c:v>2010   </c:v>
                </c:pt>
                <c:pt idx="13">
                  <c:v>2011   </c:v>
                </c:pt>
                <c:pt idx="14">
                  <c:v>2012   </c:v>
                </c:pt>
                <c:pt idx="15">
                  <c:v>2013   </c:v>
                </c:pt>
                <c:pt idx="16">
                  <c:v>2014   </c:v>
                </c:pt>
                <c:pt idx="17">
                  <c:v>2015   </c:v>
                </c:pt>
                <c:pt idx="18">
                  <c:v>2016   </c:v>
                </c:pt>
              </c:strCache>
            </c:strRef>
          </c:cat>
          <c:val>
            <c:numRef>
              <c:f>production!$C$95:$C$113</c:f>
              <c:numCache>
                <c:formatCode>0.0</c:formatCode>
                <c:ptCount val="19"/>
                <c:pt idx="0">
                  <c:v>1.08E-4</c:v>
                </c:pt>
                <c:pt idx="1">
                  <c:v>6.4804440000000003</c:v>
                </c:pt>
                <c:pt idx="2">
                  <c:v>7.0830650000000004</c:v>
                </c:pt>
                <c:pt idx="3">
                  <c:v>7.8175929999999996</c:v>
                </c:pt>
                <c:pt idx="4">
                  <c:v>8.8872119999999999</c:v>
                </c:pt>
                <c:pt idx="5">
                  <c:v>9.9016940000000009</c:v>
                </c:pt>
                <c:pt idx="6">
                  <c:v>11.109577</c:v>
                </c:pt>
                <c:pt idx="7">
                  <c:v>11.689083</c:v>
                </c:pt>
                <c:pt idx="8">
                  <c:v>13.027236</c:v>
                </c:pt>
                <c:pt idx="9">
                  <c:v>14.476848</c:v>
                </c:pt>
                <c:pt idx="10">
                  <c:v>17.853358</c:v>
                </c:pt>
                <c:pt idx="11">
                  <c:v>18.509391999999998</c:v>
                </c:pt>
                <c:pt idx="12">
                  <c:v>20.978307999999998</c:v>
                </c:pt>
                <c:pt idx="13">
                  <c:v>26.851555999999999</c:v>
                </c:pt>
                <c:pt idx="14">
                  <c:v>36.755692000000003</c:v>
                </c:pt>
                <c:pt idx="15">
                  <c:v>53.611722999999998</c:v>
                </c:pt>
                <c:pt idx="16">
                  <c:v>81.532467999999994</c:v>
                </c:pt>
                <c:pt idx="17">
                  <c:v>109.289962</c:v>
                </c:pt>
                <c:pt idx="18">
                  <c:v>103.695537</c:v>
                </c:pt>
              </c:numCache>
            </c:numRef>
          </c:val>
          <c:smooth val="0"/>
          <c:extLst>
            <c:ext xmlns:c16="http://schemas.microsoft.com/office/drawing/2014/chart" uri="{C3380CC4-5D6E-409C-BE32-E72D297353CC}">
              <c16:uniqueId val="{00000000-F84D-431D-88F2-9E62EB321A7B}"/>
            </c:ext>
          </c:extLst>
        </c:ser>
        <c:ser>
          <c:idx val="0"/>
          <c:order val="1"/>
          <c:tx>
            <c:strRef>
              <c:f>production!$C$93:$C$94</c:f>
              <c:strCache>
                <c:ptCount val="2"/>
                <c:pt idx="0">
                  <c:v>Oil Production</c:v>
                </c:pt>
                <c:pt idx="1">
                  <c:v>(MMbarrels)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production!$B$95:$B$113</c:f>
              <c:strCache>
                <c:ptCount val="19"/>
                <c:pt idx="0">
                  <c:v>1998   </c:v>
                </c:pt>
                <c:pt idx="1">
                  <c:v>1999   </c:v>
                </c:pt>
                <c:pt idx="2">
                  <c:v>2000   </c:v>
                </c:pt>
                <c:pt idx="3">
                  <c:v>2001   </c:v>
                </c:pt>
                <c:pt idx="4">
                  <c:v>2002   </c:v>
                </c:pt>
                <c:pt idx="5">
                  <c:v>2003   </c:v>
                </c:pt>
                <c:pt idx="6">
                  <c:v>2004   </c:v>
                </c:pt>
                <c:pt idx="7">
                  <c:v>2005   </c:v>
                </c:pt>
                <c:pt idx="8">
                  <c:v>2006   </c:v>
                </c:pt>
                <c:pt idx="9">
                  <c:v>2007   </c:v>
                </c:pt>
                <c:pt idx="10">
                  <c:v>2008   </c:v>
                </c:pt>
                <c:pt idx="11">
                  <c:v>2009   </c:v>
                </c:pt>
                <c:pt idx="12">
                  <c:v>2010   </c:v>
                </c:pt>
                <c:pt idx="13">
                  <c:v>2011   </c:v>
                </c:pt>
                <c:pt idx="14">
                  <c:v>2012   </c:v>
                </c:pt>
                <c:pt idx="15">
                  <c:v>2013   </c:v>
                </c:pt>
                <c:pt idx="16">
                  <c:v>2014   </c:v>
                </c:pt>
                <c:pt idx="17">
                  <c:v>2015   </c:v>
                </c:pt>
                <c:pt idx="18">
                  <c:v>2016   </c:v>
                </c:pt>
              </c:strCache>
            </c:strRef>
          </c:cat>
          <c:val>
            <c:numRef>
              <c:f>production!$C$95:$C$113</c:f>
              <c:numCache>
                <c:formatCode>0.0</c:formatCode>
                <c:ptCount val="19"/>
                <c:pt idx="0">
                  <c:v>1.08E-4</c:v>
                </c:pt>
                <c:pt idx="1">
                  <c:v>6.4804440000000003</c:v>
                </c:pt>
                <c:pt idx="2">
                  <c:v>7.0830650000000004</c:v>
                </c:pt>
                <c:pt idx="3">
                  <c:v>7.8175929999999996</c:v>
                </c:pt>
                <c:pt idx="4">
                  <c:v>8.8872119999999999</c:v>
                </c:pt>
                <c:pt idx="5">
                  <c:v>9.9016940000000009</c:v>
                </c:pt>
                <c:pt idx="6">
                  <c:v>11.109577</c:v>
                </c:pt>
                <c:pt idx="7">
                  <c:v>11.689083</c:v>
                </c:pt>
                <c:pt idx="8">
                  <c:v>13.027236</c:v>
                </c:pt>
                <c:pt idx="9">
                  <c:v>14.476848</c:v>
                </c:pt>
                <c:pt idx="10">
                  <c:v>17.853358</c:v>
                </c:pt>
                <c:pt idx="11">
                  <c:v>18.509391999999998</c:v>
                </c:pt>
                <c:pt idx="12">
                  <c:v>20.978307999999998</c:v>
                </c:pt>
                <c:pt idx="13">
                  <c:v>26.851555999999999</c:v>
                </c:pt>
                <c:pt idx="14">
                  <c:v>36.755692000000003</c:v>
                </c:pt>
                <c:pt idx="15">
                  <c:v>53.611722999999998</c:v>
                </c:pt>
                <c:pt idx="16">
                  <c:v>81.532467999999994</c:v>
                </c:pt>
                <c:pt idx="17">
                  <c:v>109.289962</c:v>
                </c:pt>
                <c:pt idx="18">
                  <c:v>103.695537</c:v>
                </c:pt>
              </c:numCache>
            </c:numRef>
          </c:val>
          <c:smooth val="0"/>
          <c:extLst>
            <c:ext xmlns:c16="http://schemas.microsoft.com/office/drawing/2014/chart" uri="{C3380CC4-5D6E-409C-BE32-E72D297353CC}">
              <c16:uniqueId val="{00000001-F84D-431D-88F2-9E62EB321A7B}"/>
            </c:ext>
          </c:extLst>
        </c:ser>
        <c:dLbls>
          <c:showLegendKey val="0"/>
          <c:showVal val="0"/>
          <c:showCatName val="0"/>
          <c:showSerName val="0"/>
          <c:showPercent val="0"/>
          <c:showBubbleSize val="0"/>
        </c:dLbls>
        <c:marker val="1"/>
        <c:smooth val="0"/>
        <c:axId val="450222176"/>
        <c:axId val="450221392"/>
      </c:lineChart>
      <c:lineChart>
        <c:grouping val="standard"/>
        <c:varyColors val="0"/>
        <c:ser>
          <c:idx val="1"/>
          <c:order val="2"/>
          <c:tx>
            <c:strRef>
              <c:f>production!$D$93:$D$94</c:f>
              <c:strCache>
                <c:ptCount val="2"/>
                <c:pt idx="0">
                  <c:v>Gas Production</c:v>
                </c:pt>
                <c:pt idx="1">
                  <c:v>Millions(MCF)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production!$B$95:$B$113</c:f>
              <c:strCache>
                <c:ptCount val="19"/>
                <c:pt idx="0">
                  <c:v>1998   </c:v>
                </c:pt>
                <c:pt idx="1">
                  <c:v>1999   </c:v>
                </c:pt>
                <c:pt idx="2">
                  <c:v>2000   </c:v>
                </c:pt>
                <c:pt idx="3">
                  <c:v>2001   </c:v>
                </c:pt>
                <c:pt idx="4">
                  <c:v>2002   </c:v>
                </c:pt>
                <c:pt idx="5">
                  <c:v>2003   </c:v>
                </c:pt>
                <c:pt idx="6">
                  <c:v>2004   </c:v>
                </c:pt>
                <c:pt idx="7">
                  <c:v>2005   </c:v>
                </c:pt>
                <c:pt idx="8">
                  <c:v>2006   </c:v>
                </c:pt>
                <c:pt idx="9">
                  <c:v>2007   </c:v>
                </c:pt>
                <c:pt idx="10">
                  <c:v>2008   </c:v>
                </c:pt>
                <c:pt idx="11">
                  <c:v>2009   </c:v>
                </c:pt>
                <c:pt idx="12">
                  <c:v>2010   </c:v>
                </c:pt>
                <c:pt idx="13">
                  <c:v>2011   </c:v>
                </c:pt>
                <c:pt idx="14">
                  <c:v>2012   </c:v>
                </c:pt>
                <c:pt idx="15">
                  <c:v>2013   </c:v>
                </c:pt>
                <c:pt idx="16">
                  <c:v>2014   </c:v>
                </c:pt>
                <c:pt idx="17">
                  <c:v>2015   </c:v>
                </c:pt>
                <c:pt idx="18">
                  <c:v>2016   </c:v>
                </c:pt>
              </c:strCache>
            </c:strRef>
          </c:cat>
          <c:val>
            <c:numRef>
              <c:f>production!$D$95:$D$113</c:f>
              <c:numCache>
                <c:formatCode>0.0</c:formatCode>
                <c:ptCount val="19"/>
                <c:pt idx="0">
                  <c:v>8.5470000000000008E-3</c:v>
                </c:pt>
                <c:pt idx="1">
                  <c:v>127.636318</c:v>
                </c:pt>
                <c:pt idx="2">
                  <c:v>141.881632</c:v>
                </c:pt>
                <c:pt idx="3">
                  <c:v>161.37504799999999</c:v>
                </c:pt>
                <c:pt idx="4">
                  <c:v>184.02667500000001</c:v>
                </c:pt>
                <c:pt idx="5">
                  <c:v>198.34842800000001</c:v>
                </c:pt>
                <c:pt idx="6">
                  <c:v>196.92231899999999</c:v>
                </c:pt>
                <c:pt idx="7">
                  <c:v>188.69249600000001</c:v>
                </c:pt>
                <c:pt idx="8">
                  <c:v>189.52898999999999</c:v>
                </c:pt>
                <c:pt idx="9">
                  <c:v>190.24321499999999</c:v>
                </c:pt>
                <c:pt idx="10">
                  <c:v>206.40448699999999</c:v>
                </c:pt>
                <c:pt idx="11">
                  <c:v>211.46999199999999</c:v>
                </c:pt>
                <c:pt idx="12">
                  <c:v>219.55117300000001</c:v>
                </c:pt>
                <c:pt idx="13">
                  <c:v>240.69365199999999</c:v>
                </c:pt>
                <c:pt idx="14">
                  <c:v>272.78231699999998</c:v>
                </c:pt>
                <c:pt idx="15">
                  <c:v>310.61834199999998</c:v>
                </c:pt>
                <c:pt idx="16">
                  <c:v>391.74070999999998</c:v>
                </c:pt>
                <c:pt idx="17">
                  <c:v>552.24072999999999</c:v>
                </c:pt>
                <c:pt idx="18">
                  <c:v>640.33413599999994</c:v>
                </c:pt>
              </c:numCache>
            </c:numRef>
          </c:val>
          <c:smooth val="0"/>
          <c:extLst>
            <c:ext xmlns:c16="http://schemas.microsoft.com/office/drawing/2014/chart" uri="{C3380CC4-5D6E-409C-BE32-E72D297353CC}">
              <c16:uniqueId val="{00000002-F84D-431D-88F2-9E62EB321A7B}"/>
            </c:ext>
          </c:extLst>
        </c:ser>
        <c:dLbls>
          <c:showLegendKey val="0"/>
          <c:showVal val="0"/>
          <c:showCatName val="0"/>
          <c:showSerName val="0"/>
          <c:showPercent val="0"/>
          <c:showBubbleSize val="0"/>
        </c:dLbls>
        <c:marker val="1"/>
        <c:smooth val="0"/>
        <c:axId val="450215120"/>
        <c:axId val="450220608"/>
      </c:lineChart>
      <c:catAx>
        <c:axId val="4502221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0221392"/>
        <c:crosses val="autoZero"/>
        <c:auto val="1"/>
        <c:lblAlgn val="ctr"/>
        <c:lblOffset val="100"/>
        <c:noMultiLvlLbl val="0"/>
      </c:catAx>
      <c:valAx>
        <c:axId val="450221392"/>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(MM barrels) </a:t>
                </a:r>
              </a:p>
            </c:rich>
          </c:tx>
          <c:layout>
            <c:manualLayout>
              <c:xMode val="edge"/>
              <c:yMode val="edge"/>
              <c:x val="9.295771721853795E-3"/>
              <c:y val="0.15343328863037248"/>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0222176"/>
        <c:crosses val="autoZero"/>
        <c:crossBetween val="between"/>
      </c:valAx>
      <c:valAx>
        <c:axId val="450220608"/>
        <c:scaling>
          <c:orientation val="minMax"/>
        </c:scaling>
        <c:delete val="0"/>
        <c:axPos val="r"/>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Millions(MCF) </a:t>
                </a:r>
              </a:p>
            </c:rich>
          </c:tx>
          <c:layout>
            <c:manualLayout>
              <c:xMode val="edge"/>
              <c:yMode val="edge"/>
              <c:x val="0.88782309274662374"/>
              <c:y val="0.102288859086915"/>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0215120"/>
        <c:crosses val="max"/>
        <c:crossBetween val="between"/>
      </c:valAx>
      <c:catAx>
        <c:axId val="450215120"/>
        <c:scaling>
          <c:orientation val="minMax"/>
        </c:scaling>
        <c:delete val="1"/>
        <c:axPos val="b"/>
        <c:numFmt formatCode="General" sourceLinked="1"/>
        <c:majorTickMark val="out"/>
        <c:minorTickMark val="none"/>
        <c:tickLblPos val="nextTo"/>
        <c:crossAx val="450220608"/>
        <c:crosses val="autoZero"/>
        <c:auto val="1"/>
        <c:lblAlgn val="ctr"/>
        <c:lblOffset val="100"/>
        <c:noMultiLvlLbl val="0"/>
      </c:cat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Oil Production MM(Bbls)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926521418511098E-2"/>
          <c:y val="0.13671728533933258"/>
          <c:w val="0.90781604404975347"/>
          <c:h val="0.68435710017955076"/>
        </c:manualLayout>
      </c:layout>
      <c:lineChart>
        <c:grouping val="standard"/>
        <c:varyColors val="0"/>
        <c:ser>
          <c:idx val="0"/>
          <c:order val="0"/>
          <c:tx>
            <c:strRef>
              <c:f>'graphs (2)'!$C$88</c:f>
              <c:strCache>
                <c:ptCount val="1"/>
                <c:pt idx="0">
                  <c:v>Total Oil Production</c:v>
                </c:pt>
              </c:strCache>
            </c:strRef>
          </c:tx>
          <c:spPr>
            <a:ln w="31750" cap="rnd">
              <a:solidFill>
                <a:schemeClr val="tx1"/>
              </a:solidFill>
              <a:round/>
            </a:ln>
            <a:effectLst/>
          </c:spPr>
          <c:marker>
            <c:symbol val="circle"/>
            <c:size val="5"/>
            <c:spPr>
              <a:solidFill>
                <a:schemeClr val="accent1"/>
              </a:solidFill>
              <a:ln w="9525">
                <a:solidFill>
                  <a:schemeClr val="accent1"/>
                </a:solidFill>
              </a:ln>
              <a:effectLst/>
            </c:spPr>
          </c:marker>
          <c:dLbls>
            <c:dLbl>
              <c:idx val="1"/>
              <c:layout>
                <c:manualLayout>
                  <c:x val="-7.4900133155792276E-2"/>
                  <c:y val="-9.92063492063492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66-4738-885B-4F36BA5FEAD4}"/>
                </c:ext>
              </c:extLst>
            </c:dLbl>
            <c:dLbl>
              <c:idx val="3"/>
              <c:layout>
                <c:manualLayout>
                  <c:x val="-9.9866844207723141E-2"/>
                  <c:y val="-9.19473480449090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66-4738-885B-4F36BA5FEAD4}"/>
                </c:ext>
              </c:extLst>
            </c:dLbl>
            <c:dLbl>
              <c:idx val="4"/>
              <c:layout>
                <c:manualLayout>
                  <c:x val="-8.183533067021749E-2"/>
                  <c:y val="-0.1306620209059233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66-4738-885B-4F36BA5FEAD4}"/>
                </c:ext>
              </c:extLst>
            </c:dLbl>
            <c:dLbl>
              <c:idx val="5"/>
              <c:layout>
                <c:manualLayout>
                  <c:x val="-5.2707501109631599E-2"/>
                  <c:y val="-4.83933410762679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66-4738-885B-4F36BA5FEAD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trendline>
            <c:spPr>
              <a:ln w="25400" cap="rnd">
                <a:solidFill>
                  <a:schemeClr val="tx1"/>
                </a:solidFill>
                <a:prstDash val="sysDot"/>
              </a:ln>
              <a:effectLst/>
            </c:spPr>
            <c:trendlineType val="linear"/>
            <c:dispRSqr val="0"/>
            <c:dispEq val="0"/>
          </c:trendline>
          <c:cat>
            <c:strRef>
              <c:f>'graphs (2)'!$D$87:$I$87</c:f>
              <c:strCache>
                <c:ptCount val="6"/>
                <c:pt idx="0">
                  <c:v>2012</c:v>
                </c:pt>
                <c:pt idx="1">
                  <c:v>2013</c:v>
                </c:pt>
                <c:pt idx="2">
                  <c:v>2014</c:v>
                </c:pt>
                <c:pt idx="3">
                  <c:v>2015</c:v>
                </c:pt>
                <c:pt idx="4">
                  <c:v>2016</c:v>
                </c:pt>
                <c:pt idx="5">
                  <c:v>2017</c:v>
                </c:pt>
              </c:strCache>
            </c:strRef>
          </c:cat>
          <c:val>
            <c:numRef>
              <c:f>'graphs (2)'!$D$88:$I$88</c:f>
              <c:numCache>
                <c:formatCode>#,##0</c:formatCode>
                <c:ptCount val="6"/>
                <c:pt idx="0">
                  <c:v>36.755692000000003</c:v>
                </c:pt>
                <c:pt idx="1">
                  <c:v>53.611502999999999</c:v>
                </c:pt>
                <c:pt idx="2">
                  <c:v>81.532467999999994</c:v>
                </c:pt>
                <c:pt idx="3">
                  <c:v>109.28996100000001</c:v>
                </c:pt>
                <c:pt idx="4">
                  <c:v>103.695562</c:v>
                </c:pt>
                <c:pt idx="5">
                  <c:v>143.65617399999999</c:v>
                </c:pt>
              </c:numCache>
            </c:numRef>
          </c:val>
          <c:smooth val="0"/>
          <c:extLst>
            <c:ext xmlns:c16="http://schemas.microsoft.com/office/drawing/2014/chart" uri="{C3380CC4-5D6E-409C-BE32-E72D297353CC}">
              <c16:uniqueId val="{00000005-5B66-4738-885B-4F36BA5FEAD4}"/>
            </c:ext>
          </c:extLst>
        </c:ser>
        <c:ser>
          <c:idx val="1"/>
          <c:order val="1"/>
          <c:tx>
            <c:strRef>
              <c:f>'graphs (2)'!$C$89</c:f>
              <c:strCache>
                <c:ptCount val="1"/>
                <c:pt idx="0">
                  <c:v>Vertical Production</c:v>
                </c:pt>
              </c:strCache>
            </c:strRef>
          </c:tx>
          <c:spPr>
            <a:ln w="19050" cap="rnd">
              <a:solidFill>
                <a:srgbClr val="00B050"/>
              </a:solidFill>
              <a:round/>
            </a:ln>
            <a:effectLst/>
          </c:spPr>
          <c:marker>
            <c:symbol val="circle"/>
            <c:size val="5"/>
            <c:spPr>
              <a:solidFill>
                <a:schemeClr val="accent2"/>
              </a:solidFill>
              <a:ln w="9525">
                <a:solidFill>
                  <a:schemeClr val="accent2"/>
                </a:solidFill>
              </a:ln>
              <a:effectLst/>
            </c:spPr>
          </c:marker>
          <c:dLbls>
            <c:dLbl>
              <c:idx val="0"/>
              <c:layout>
                <c:manualLayout>
                  <c:x val="-4.7159343098091444E-2"/>
                  <c:y val="-8.22686798296554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66-4738-885B-4F36BA5FEAD4}"/>
                </c:ext>
              </c:extLst>
            </c:dLbl>
            <c:dLbl>
              <c:idx val="1"/>
              <c:layout>
                <c:manualLayout>
                  <c:x val="-0.19279849090102086"/>
                  <c:y val="3.145567169957413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66-4738-885B-4F36BA5FEAD4}"/>
                </c:ext>
              </c:extLst>
            </c:dLbl>
            <c:dLbl>
              <c:idx val="3"/>
              <c:layout>
                <c:manualLayout>
                  <c:x val="-1.3870395028850421E-2"/>
                  <c:y val="-7.017034456058855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66-4738-885B-4F36BA5FEAD4}"/>
                </c:ext>
              </c:extLst>
            </c:dLbl>
            <c:dLbl>
              <c:idx val="4"/>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66-4738-885B-4F36BA5FEAD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 (2)'!$D$87:$I$87</c:f>
              <c:strCache>
                <c:ptCount val="6"/>
                <c:pt idx="0">
                  <c:v>2012</c:v>
                </c:pt>
                <c:pt idx="1">
                  <c:v>2013</c:v>
                </c:pt>
                <c:pt idx="2">
                  <c:v>2014</c:v>
                </c:pt>
                <c:pt idx="3">
                  <c:v>2015</c:v>
                </c:pt>
                <c:pt idx="4">
                  <c:v>2016</c:v>
                </c:pt>
                <c:pt idx="5">
                  <c:v>2017</c:v>
                </c:pt>
              </c:strCache>
            </c:strRef>
          </c:cat>
          <c:val>
            <c:numRef>
              <c:f>'graphs (2)'!$D$89:$I$89</c:f>
              <c:numCache>
                <c:formatCode>#,##0</c:formatCode>
                <c:ptCount val="6"/>
                <c:pt idx="0">
                  <c:v>36.755692000000003</c:v>
                </c:pt>
                <c:pt idx="1">
                  <c:v>31.221740749999999</c:v>
                </c:pt>
                <c:pt idx="2">
                  <c:v>25.687789500000001</c:v>
                </c:pt>
                <c:pt idx="3">
                  <c:v>20.15383825</c:v>
                </c:pt>
                <c:pt idx="4">
                  <c:v>14.619887</c:v>
                </c:pt>
              </c:numCache>
            </c:numRef>
          </c:val>
          <c:smooth val="0"/>
          <c:extLst>
            <c:ext xmlns:c16="http://schemas.microsoft.com/office/drawing/2014/chart" uri="{C3380CC4-5D6E-409C-BE32-E72D297353CC}">
              <c16:uniqueId val="{0000000A-5B66-4738-885B-4F36BA5FEAD4}"/>
            </c:ext>
          </c:extLst>
        </c:ser>
        <c:ser>
          <c:idx val="2"/>
          <c:order val="2"/>
          <c:tx>
            <c:strRef>
              <c:f>'graphs (2)'!$C$90</c:f>
              <c:strCache>
                <c:ptCount val="1"/>
                <c:pt idx="0">
                  <c:v>Horizontal Production</c:v>
                </c:pt>
              </c:strCache>
            </c:strRef>
          </c:tx>
          <c:spPr>
            <a:ln w="25400" cap="rnd">
              <a:solidFill>
                <a:srgbClr val="FF0000"/>
              </a:solidFill>
              <a:round/>
            </a:ln>
            <a:effectLst/>
          </c:spPr>
          <c:marker>
            <c:symbol val="circle"/>
            <c:size val="5"/>
            <c:spPr>
              <a:solidFill>
                <a:schemeClr val="accent3"/>
              </a:solidFill>
              <a:ln w="9525">
                <a:solidFill>
                  <a:schemeClr val="accent3"/>
                </a:solidFill>
              </a:ln>
              <a:effectLst/>
            </c:spPr>
          </c:marker>
          <c:dLbls>
            <c:dLbl>
              <c:idx val="1"/>
              <c:layout>
                <c:manualLayout>
                  <c:x val="1.3870395028850423E-3"/>
                  <c:y val="5.80720092915214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66-4738-885B-4F36BA5FEAD4}"/>
                </c:ext>
              </c:extLst>
            </c:dLbl>
            <c:dLbl>
              <c:idx val="3"/>
              <c:layout>
                <c:manualLayout>
                  <c:x val="-3.8837106080781184E-2"/>
                  <c:y val="9.19473480449089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66-4738-885B-4F36BA5FEAD4}"/>
                </c:ext>
              </c:extLst>
            </c:dLbl>
            <c:dLbl>
              <c:idx val="4"/>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66-4738-885B-4F36BA5FEAD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 (2)'!$D$87:$I$87</c:f>
              <c:strCache>
                <c:ptCount val="6"/>
                <c:pt idx="0">
                  <c:v>2012</c:v>
                </c:pt>
                <c:pt idx="1">
                  <c:v>2013</c:v>
                </c:pt>
                <c:pt idx="2">
                  <c:v>2014</c:v>
                </c:pt>
                <c:pt idx="3">
                  <c:v>2015</c:v>
                </c:pt>
                <c:pt idx="4">
                  <c:v>2016</c:v>
                </c:pt>
                <c:pt idx="5">
                  <c:v>2017</c:v>
                </c:pt>
              </c:strCache>
            </c:strRef>
          </c:cat>
          <c:val>
            <c:numRef>
              <c:f>'graphs (2)'!$D$90:$I$90</c:f>
              <c:numCache>
                <c:formatCode>#,##0</c:formatCode>
                <c:ptCount val="6"/>
                <c:pt idx="0">
                  <c:v>0</c:v>
                </c:pt>
                <c:pt idx="1">
                  <c:v>22.38976225</c:v>
                </c:pt>
                <c:pt idx="2">
                  <c:v>55.844678500000001</c:v>
                </c:pt>
                <c:pt idx="3">
                  <c:v>89.136122749999998</c:v>
                </c:pt>
                <c:pt idx="4">
                  <c:v>89.075675000000004</c:v>
                </c:pt>
              </c:numCache>
            </c:numRef>
          </c:val>
          <c:smooth val="0"/>
          <c:extLst>
            <c:ext xmlns:c16="http://schemas.microsoft.com/office/drawing/2014/chart" uri="{C3380CC4-5D6E-409C-BE32-E72D297353CC}">
              <c16:uniqueId val="{0000000E-5B66-4738-885B-4F36BA5FEAD4}"/>
            </c:ext>
          </c:extLst>
        </c:ser>
        <c:dLbls>
          <c:showLegendKey val="0"/>
          <c:showVal val="0"/>
          <c:showCatName val="0"/>
          <c:showSerName val="0"/>
          <c:showPercent val="0"/>
          <c:showBubbleSize val="0"/>
        </c:dLbls>
        <c:marker val="1"/>
        <c:smooth val="0"/>
        <c:axId val="101177744"/>
        <c:axId val="101177352"/>
      </c:lineChart>
      <c:catAx>
        <c:axId val="101177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177352"/>
        <c:crosses val="autoZero"/>
        <c:auto val="1"/>
        <c:lblAlgn val="ctr"/>
        <c:lblOffset val="100"/>
        <c:tickMarkSkip val="1"/>
        <c:noMultiLvlLbl val="0"/>
      </c:catAx>
      <c:valAx>
        <c:axId val="101177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1177744"/>
        <c:crosses val="autoZero"/>
        <c:crossBetween val="between"/>
      </c:valAx>
      <c:spPr>
        <a:noFill/>
        <a:ln>
          <a:noFill/>
        </a:ln>
        <a:effectLst/>
      </c:spPr>
    </c:plotArea>
    <c:legend>
      <c:legendPos val="b"/>
      <c:layout>
        <c:manualLayout>
          <c:xMode val="edge"/>
          <c:yMode val="edge"/>
          <c:x val="9.1611228772834827E-2"/>
          <c:y val="0.12569046247267873"/>
          <c:w val="0.27167101782050879"/>
          <c:h val="0.317786115150240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i="0" baseline="0">
                <a:effectLst/>
                <a:latin typeface="Times New Roman" panose="02020603050405020304" pitchFamily="18" charset="0"/>
                <a:cs typeface="Times New Roman" panose="02020603050405020304" pitchFamily="18" charset="0"/>
              </a:rPr>
              <a:t>Total VOC (ug/m3)</a:t>
            </a:r>
            <a:endParaRPr lang="en-US" sz="1800" b="1">
              <a:effectLst/>
              <a:latin typeface="Times New Roman" panose="02020603050405020304" pitchFamily="18" charset="0"/>
              <a:cs typeface="Times New Roman" panose="02020603050405020304" pitchFamily="18" charset="0"/>
            </a:endParaRPr>
          </a:p>
        </c:rich>
      </c:tx>
      <c:layout>
        <c:manualLayout>
          <c:xMode val="edge"/>
          <c:yMode val="edge"/>
          <c:x val="0.30165966754155732"/>
          <c:y val="2.77777777777777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'graphs (2)'!$AC$3</c:f>
              <c:strCache>
                <c:ptCount val="1"/>
                <c:pt idx="0">
                  <c:v>Denver</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6725003100057673E-17"/>
                  <c:y val="-5.434589478255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93-4D44-B528-B84995B816BB}"/>
                </c:ext>
              </c:extLst>
            </c:dLbl>
            <c:dLbl>
              <c:idx val="1"/>
              <c:layout>
                <c:manualLayout>
                  <c:x val="-4.0064102564102561E-3"/>
                  <c:y val="-3.5442974858186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93-4D44-B528-B84995B816BB}"/>
                </c:ext>
              </c:extLst>
            </c:dLbl>
            <c:dLbl>
              <c:idx val="2"/>
              <c:layout>
                <c:manualLayout>
                  <c:x val="-4.0064102564102561E-3"/>
                  <c:y val="-4.25315698298234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93-4D44-B528-B84995B816BB}"/>
                </c:ext>
              </c:extLst>
            </c:dLbl>
            <c:dLbl>
              <c:idx val="3"/>
              <c:layout>
                <c:manualLayout>
                  <c:x val="-1.6025641025640879E-2"/>
                  <c:y val="-4.9620164801460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93-4D44-B528-B84995B816B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(2)'!$AD$2:$AH$2</c:f>
              <c:numCache>
                <c:formatCode>@</c:formatCode>
                <c:ptCount val="5"/>
                <c:pt idx="0">
                  <c:v>2012</c:v>
                </c:pt>
                <c:pt idx="1">
                  <c:v>2013</c:v>
                </c:pt>
                <c:pt idx="2">
                  <c:v>2014</c:v>
                </c:pt>
                <c:pt idx="3">
                  <c:v>2015</c:v>
                </c:pt>
                <c:pt idx="4">
                  <c:v>2016</c:v>
                </c:pt>
              </c:numCache>
            </c:numRef>
          </c:cat>
          <c:val>
            <c:numRef>
              <c:f>'graphs (2)'!$AD$3:$AH$3</c:f>
              <c:numCache>
                <c:formatCode>0.0</c:formatCode>
                <c:ptCount val="5"/>
                <c:pt idx="0">
                  <c:v>61.695185692302587</c:v>
                </c:pt>
                <c:pt idx="1">
                  <c:v>79.809536840867452</c:v>
                </c:pt>
                <c:pt idx="2">
                  <c:v>66.972738677729382</c:v>
                </c:pt>
                <c:pt idx="3">
                  <c:v>69.182449178164177</c:v>
                </c:pt>
                <c:pt idx="4">
                  <c:v>56.21801844993356</c:v>
                </c:pt>
              </c:numCache>
            </c:numRef>
          </c:val>
          <c:smooth val="0"/>
          <c:extLst>
            <c:ext xmlns:c16="http://schemas.microsoft.com/office/drawing/2014/chart" uri="{C3380CC4-5D6E-409C-BE32-E72D297353CC}">
              <c16:uniqueId val="{00000004-0693-4D44-B528-B84995B816BB}"/>
            </c:ext>
          </c:extLst>
        </c:ser>
        <c:ser>
          <c:idx val="1"/>
          <c:order val="1"/>
          <c:tx>
            <c:strRef>
              <c:f>'graphs (2)'!$AC$4</c:f>
              <c:strCache>
                <c:ptCount val="1"/>
                <c:pt idx="0">
                  <c:v>Platteville</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(2)'!$AD$2:$AH$2</c:f>
              <c:numCache>
                <c:formatCode>@</c:formatCode>
                <c:ptCount val="5"/>
                <c:pt idx="0">
                  <c:v>2012</c:v>
                </c:pt>
                <c:pt idx="1">
                  <c:v>2013</c:v>
                </c:pt>
                <c:pt idx="2">
                  <c:v>2014</c:v>
                </c:pt>
                <c:pt idx="3">
                  <c:v>2015</c:v>
                </c:pt>
                <c:pt idx="4">
                  <c:v>2016</c:v>
                </c:pt>
              </c:numCache>
            </c:numRef>
          </c:cat>
          <c:val>
            <c:numRef>
              <c:f>'graphs (2)'!$AD$4:$AH$4</c:f>
              <c:numCache>
                <c:formatCode>0.0</c:formatCode>
                <c:ptCount val="5"/>
                <c:pt idx="0">
                  <c:v>443.40854803293507</c:v>
                </c:pt>
                <c:pt idx="1">
                  <c:v>575.35176493534539</c:v>
                </c:pt>
                <c:pt idx="2">
                  <c:v>423.27959166982214</c:v>
                </c:pt>
                <c:pt idx="3">
                  <c:v>318.96070218941384</c:v>
                </c:pt>
                <c:pt idx="4">
                  <c:v>270.45719963792715</c:v>
                </c:pt>
              </c:numCache>
            </c:numRef>
          </c:val>
          <c:smooth val="0"/>
          <c:extLst>
            <c:ext xmlns:c16="http://schemas.microsoft.com/office/drawing/2014/chart" uri="{C3380CC4-5D6E-409C-BE32-E72D297353CC}">
              <c16:uniqueId val="{00000005-0693-4D44-B528-B84995B816BB}"/>
            </c:ext>
          </c:extLst>
        </c:ser>
        <c:dLbls>
          <c:showLegendKey val="0"/>
          <c:showVal val="0"/>
          <c:showCatName val="0"/>
          <c:showSerName val="0"/>
          <c:showPercent val="0"/>
          <c:showBubbleSize val="0"/>
        </c:dLbls>
        <c:marker val="1"/>
        <c:smooth val="0"/>
        <c:axId val="107042544"/>
        <c:axId val="450054808"/>
      </c:lineChart>
      <c:catAx>
        <c:axId val="107042544"/>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0054808"/>
        <c:crosses val="autoZero"/>
        <c:auto val="1"/>
        <c:lblAlgn val="ctr"/>
        <c:lblOffset val="100"/>
        <c:noMultiLvlLbl val="0"/>
      </c:catAx>
      <c:valAx>
        <c:axId val="450054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704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Change from 2012</a:t>
            </a:r>
          </a:p>
        </c:rich>
      </c:tx>
      <c:layout>
        <c:manualLayout>
          <c:xMode val="edge"/>
          <c:yMode val="edge"/>
          <c:x val="0.42615966754155732"/>
          <c:y val="2.77777777777777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712612777469795E-2"/>
          <c:y val="5.9887883161130535E-2"/>
          <c:w val="0.91574329973107427"/>
          <c:h val="0.87817858209566702"/>
        </c:manualLayout>
      </c:layout>
      <c:lineChart>
        <c:grouping val="standard"/>
        <c:varyColors val="0"/>
        <c:ser>
          <c:idx val="0"/>
          <c:order val="0"/>
          <c:tx>
            <c:strRef>
              <c:f>'graphs (2)'!$C$96</c:f>
              <c:strCache>
                <c:ptCount val="1"/>
                <c:pt idx="0">
                  <c:v>Total O&amp;G Emissions change from 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9.6832991569833674E-2"/>
                  <c:y val="-6.5038603558241023E-2"/>
                </c:manualLayout>
              </c:layout>
              <c:spPr>
                <a:solidFill>
                  <a:prstClr val="white"/>
                </a:solidFill>
                <a:ln w="25400">
                  <a:solidFill>
                    <a:srgbClr val="0070C0"/>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9C97-46A5-89CD-A2B088110C15}"/>
                </c:ext>
              </c:extLst>
            </c:dLbl>
            <c:dLbl>
              <c:idx val="3"/>
              <c:layout>
                <c:manualLayout>
                  <c:x val="-0.20078605604921398"/>
                  <c:y val="2.098019469620678E-2"/>
                </c:manualLayout>
              </c:layout>
              <c:spPr>
                <a:solidFill>
                  <a:prstClr val="white"/>
                </a:solidFill>
                <a:ln w="25400">
                  <a:solidFill>
                    <a:srgbClr val="0070C0"/>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9C97-46A5-89CD-A2B088110C15}"/>
                </c:ext>
              </c:extLst>
            </c:dLbl>
            <c:dLbl>
              <c:idx val="5"/>
              <c:layout>
                <c:manualLayout>
                  <c:x val="-0.13243335611756674"/>
                  <c:y val="4.4058408862034243E-2"/>
                </c:manualLayout>
              </c:layout>
              <c:spPr>
                <a:solidFill>
                  <a:prstClr val="white"/>
                </a:solidFill>
                <a:ln w="25400">
                  <a:solidFill>
                    <a:srgbClr val="0070C0"/>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9C97-46A5-89CD-A2B088110C15}"/>
                </c:ext>
              </c:extLst>
            </c:dLbl>
            <c:spPr>
              <a:solidFill>
                <a:prstClr val="white"/>
              </a:solidFill>
              <a:ln w="25400">
                <a:solidFill>
                  <a:srgbClr val="0070C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'graphs (2)'!$D$95:$J$95</c:f>
              <c:strCache>
                <c:ptCount val="7"/>
                <c:pt idx="0">
                  <c:v>2011</c:v>
                </c:pt>
                <c:pt idx="1">
                  <c:v>2012</c:v>
                </c:pt>
                <c:pt idx="2">
                  <c:v>2013</c:v>
                </c:pt>
                <c:pt idx="3">
                  <c:v>2014</c:v>
                </c:pt>
                <c:pt idx="4">
                  <c:v>2015</c:v>
                </c:pt>
                <c:pt idx="5">
                  <c:v>2016</c:v>
                </c:pt>
                <c:pt idx="6">
                  <c:v>2017</c:v>
                </c:pt>
              </c:strCache>
            </c:strRef>
          </c:cat>
          <c:val>
            <c:numRef>
              <c:f>'graphs (2)'!$D$96:$J$96</c:f>
              <c:numCache>
                <c:formatCode>0%</c:formatCode>
                <c:ptCount val="7"/>
                <c:pt idx="0">
                  <c:v>0</c:v>
                </c:pt>
                <c:pt idx="1">
                  <c:v>0</c:v>
                </c:pt>
                <c:pt idx="2">
                  <c:v>7.152515194073264E-2</c:v>
                </c:pt>
                <c:pt idx="3">
                  <c:v>-0.22690303372686144</c:v>
                </c:pt>
                <c:pt idx="4">
                  <c:v>-0.27733047843238867</c:v>
                </c:pt>
                <c:pt idx="5">
                  <c:v>-0.41321022635094551</c:v>
                </c:pt>
              </c:numCache>
            </c:numRef>
          </c:val>
          <c:smooth val="0"/>
          <c:extLst>
            <c:ext xmlns:c16="http://schemas.microsoft.com/office/drawing/2014/chart" uri="{C3380CC4-5D6E-409C-BE32-E72D297353CC}">
              <c16:uniqueId val="{00000003-9C97-46A5-89CD-A2B088110C15}"/>
            </c:ext>
          </c:extLst>
        </c:ser>
        <c:ser>
          <c:idx val="1"/>
          <c:order val="1"/>
          <c:tx>
            <c:strRef>
              <c:f>'graphs (2)'!$C$97</c:f>
              <c:strCache>
                <c:ptCount val="1"/>
                <c:pt idx="0">
                  <c:v>Ambient VOC change from 2012</c:v>
                </c:pt>
              </c:strCache>
            </c:strRef>
          </c:tx>
          <c:spPr>
            <a:ln w="50800" cap="rnd">
              <a:solidFill>
                <a:srgbClr val="FF0000"/>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9C97-46A5-89CD-A2B088110C15}"/>
                </c:ext>
              </c:extLst>
            </c:dLbl>
            <c:dLbl>
              <c:idx val="1"/>
              <c:layout>
                <c:manualLayout>
                  <c:x val="-9.7862655026973305E-2"/>
                  <c:y val="-3.86874790198053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97-46A5-89CD-A2B088110C15}"/>
                </c:ext>
              </c:extLst>
            </c:dLbl>
            <c:dLbl>
              <c:idx val="2"/>
              <c:layout>
                <c:manualLayout>
                  <c:x val="-3.7024379129642286E-2"/>
                  <c:y val="-3.56663309835515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97-46A5-89CD-A2B088110C15}"/>
                </c:ext>
              </c:extLst>
            </c:dLbl>
            <c:dLbl>
              <c:idx val="3"/>
              <c:layout>
                <c:manualLayout>
                  <c:x val="-1.5605405783607192E-2"/>
                  <c:y val="-5.30939344439951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97-46A5-89CD-A2B088110C15}"/>
                </c:ext>
              </c:extLst>
            </c:dLbl>
            <c:dLbl>
              <c:idx val="4"/>
              <c:layout>
                <c:manualLayout>
                  <c:x val="-0.10640102403467509"/>
                  <c:y val="8.0382064213272431E-2"/>
                </c:manualLayout>
              </c:layout>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fld id="{A703F8FC-1149-4FAD-B8B7-4191B673FC84}" type="CATEGORYNAME">
                      <a:rPr lang="en-US" sz="1600">
                        <a:solidFill>
                          <a:srgbClr val="0070C0"/>
                        </a:solidFill>
                      </a:rPr>
                      <a:pPr>
                        <a:defRPr sz="1400"/>
                      </a:pPr>
                      <a:t>[CATEGORY NAME]</a:t>
                    </a:fld>
                    <a:r>
                      <a:rPr lang="en-US" sz="1400" baseline="0" dirty="0"/>
                      <a:t>, </a:t>
                    </a:r>
                    <a:fld id="{A45C87E1-0DF2-4907-9C10-11C65AF1F5F0}" type="VALUE">
                      <a:rPr lang="en-US" sz="1600" baseline="0">
                        <a:solidFill>
                          <a:srgbClr val="0070C0"/>
                        </a:solidFill>
                      </a:rPr>
                      <a:pPr>
                        <a:defRPr sz="1400"/>
                      </a:pPr>
                      <a:t>[VALUE]</a:t>
                    </a:fld>
                    <a:endParaRPr lang="en-US" sz="1400" baseline="0" dirty="0"/>
                  </a:p>
                </c:rich>
              </c:tx>
              <c:spPr>
                <a:noFill/>
                <a:ln w="31750">
                  <a:solidFill>
                    <a:srgbClr val="C00000"/>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9C97-46A5-89CD-A2B088110C15}"/>
                </c:ext>
              </c:extLst>
            </c:dLbl>
            <c:dLbl>
              <c:idx val="5"/>
              <c:layout>
                <c:manualLayout>
                  <c:x val="5.062540029387323E-4"/>
                  <c:y val="-1.916185608974104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97-46A5-89CD-A2B088110C15}"/>
                </c:ext>
              </c:extLst>
            </c:dLbl>
            <c:spPr>
              <a:noFill/>
              <a:ln w="31750">
                <a:solidFill>
                  <a:srgbClr val="C00000"/>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'graphs (2)'!$D$95:$J$95</c:f>
              <c:strCache>
                <c:ptCount val="7"/>
                <c:pt idx="0">
                  <c:v>2011</c:v>
                </c:pt>
                <c:pt idx="1">
                  <c:v>2012</c:v>
                </c:pt>
                <c:pt idx="2">
                  <c:v>2013</c:v>
                </c:pt>
                <c:pt idx="3">
                  <c:v>2014</c:v>
                </c:pt>
                <c:pt idx="4">
                  <c:v>2015</c:v>
                </c:pt>
                <c:pt idx="5">
                  <c:v>2016</c:v>
                </c:pt>
                <c:pt idx="6">
                  <c:v>2017</c:v>
                </c:pt>
              </c:strCache>
            </c:strRef>
          </c:cat>
          <c:val>
            <c:numRef>
              <c:f>'graphs (2)'!$D$97:$J$97</c:f>
              <c:numCache>
                <c:formatCode>0%</c:formatCode>
                <c:ptCount val="7"/>
                <c:pt idx="0">
                  <c:v>0</c:v>
                </c:pt>
                <c:pt idx="1">
                  <c:v>0</c:v>
                </c:pt>
                <c:pt idx="2">
                  <c:v>0.29756579454262111</c:v>
                </c:pt>
                <c:pt idx="3">
                  <c:v>-4.539595921731715E-2</c:v>
                </c:pt>
                <c:pt idx="4">
                  <c:v>-0.28066181041299548</c:v>
                </c:pt>
                <c:pt idx="5">
                  <c:v>-0.3900496487094372</c:v>
                </c:pt>
              </c:numCache>
            </c:numRef>
          </c:val>
          <c:smooth val="0"/>
          <c:extLst>
            <c:ext xmlns:c16="http://schemas.microsoft.com/office/drawing/2014/chart" uri="{C3380CC4-5D6E-409C-BE32-E72D297353CC}">
              <c16:uniqueId val="{0000000A-9C97-46A5-89CD-A2B088110C15}"/>
            </c:ext>
          </c:extLst>
        </c:ser>
        <c:ser>
          <c:idx val="2"/>
          <c:order val="2"/>
          <c:tx>
            <c:strRef>
              <c:f>'graphs (2)'!$C$98</c:f>
              <c:strCache>
                <c:ptCount val="1"/>
                <c:pt idx="0">
                  <c:v>SIP/NEIv1 TotalO&amp;G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7.131835045738899E-2"/>
                  <c:y val="-7.61721486098225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97-46A5-89CD-A2B088110C15}"/>
                </c:ext>
              </c:extLst>
            </c:dLbl>
            <c:dLbl>
              <c:idx val="3"/>
              <c:layout>
                <c:manualLayout>
                  <c:x val="-0.1070950468540831"/>
                  <c:y val="8.79629629629630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97-46A5-89CD-A2B088110C15}"/>
                </c:ext>
              </c:extLst>
            </c:dLbl>
            <c:dLbl>
              <c:idx val="6"/>
              <c:layout>
                <c:manualLayout>
                  <c:x val="0"/>
                  <c:y val="-0.1371544710612079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97-46A5-89CD-A2B088110C15}"/>
                </c:ext>
              </c:extLst>
            </c:dLbl>
            <c:spPr>
              <a:solidFill>
                <a:sysClr val="window" lastClr="FFFFFF"/>
              </a:solidFill>
              <a:ln w="15875">
                <a:solidFill>
                  <a:prstClr val="black"/>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trendline>
            <c:spPr>
              <a:ln w="38100" cap="rnd">
                <a:solidFill>
                  <a:schemeClr val="tx1"/>
                </a:solidFill>
                <a:prstDash val="dash"/>
              </a:ln>
              <a:effectLst/>
            </c:spPr>
            <c:trendlineType val="linear"/>
            <c:dispRSqr val="0"/>
            <c:dispEq val="0"/>
          </c:trendline>
          <c:cat>
            <c:strRef>
              <c:f>'graphs (2)'!$D$95:$J$95</c:f>
              <c:strCache>
                <c:ptCount val="7"/>
                <c:pt idx="0">
                  <c:v>2011</c:v>
                </c:pt>
                <c:pt idx="1">
                  <c:v>2012</c:v>
                </c:pt>
                <c:pt idx="2">
                  <c:v>2013</c:v>
                </c:pt>
                <c:pt idx="3">
                  <c:v>2014</c:v>
                </c:pt>
                <c:pt idx="4">
                  <c:v>2015</c:v>
                </c:pt>
                <c:pt idx="5">
                  <c:v>2016</c:v>
                </c:pt>
                <c:pt idx="6">
                  <c:v>2017</c:v>
                </c:pt>
              </c:strCache>
            </c:strRef>
          </c:cat>
          <c:val>
            <c:numRef>
              <c:f>'graphs (2)'!$D$98:$J$98</c:f>
              <c:numCache>
                <c:formatCode>General</c:formatCode>
                <c:ptCount val="7"/>
                <c:pt idx="0" formatCode="0%">
                  <c:v>0</c:v>
                </c:pt>
                <c:pt idx="3" formatCode="0%">
                  <c:v>-0.27464894079741153</c:v>
                </c:pt>
                <c:pt idx="6" formatCode="0%">
                  <c:v>-0.44941008223096174</c:v>
                </c:pt>
              </c:numCache>
            </c:numRef>
          </c:val>
          <c:smooth val="0"/>
          <c:extLst>
            <c:ext xmlns:c16="http://schemas.microsoft.com/office/drawing/2014/chart" uri="{C3380CC4-5D6E-409C-BE32-E72D297353CC}">
              <c16:uniqueId val="{0000000F-9C97-46A5-89CD-A2B088110C15}"/>
            </c:ext>
          </c:extLst>
        </c:ser>
        <c:dLbls>
          <c:showLegendKey val="0"/>
          <c:showVal val="0"/>
          <c:showCatName val="0"/>
          <c:showSerName val="0"/>
          <c:showPercent val="0"/>
          <c:showBubbleSize val="0"/>
        </c:dLbls>
        <c:marker val="1"/>
        <c:smooth val="0"/>
        <c:axId val="224352784"/>
        <c:axId val="455978664"/>
      </c:lineChart>
      <c:catAx>
        <c:axId val="22435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5978664"/>
        <c:crosses val="autoZero"/>
        <c:auto val="1"/>
        <c:lblAlgn val="ctr"/>
        <c:lblOffset val="100"/>
        <c:noMultiLvlLbl val="0"/>
      </c:catAx>
      <c:valAx>
        <c:axId val="45597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24352784"/>
        <c:crosses val="autoZero"/>
        <c:crossBetween val="between"/>
      </c:valAx>
      <c:spPr>
        <a:noFill/>
        <a:ln>
          <a:noFill/>
        </a:ln>
        <a:effectLst/>
      </c:spPr>
    </c:plotArea>
    <c:legend>
      <c:legendPos val="b"/>
      <c:legendEntry>
        <c:idx val="2"/>
        <c:delete val="1"/>
      </c:legendEntry>
      <c:layout>
        <c:manualLayout>
          <c:xMode val="edge"/>
          <c:yMode val="edge"/>
          <c:x val="5.6653467060636557E-2"/>
          <c:y val="0.80033297386165103"/>
          <c:w val="0.4580646767240219"/>
          <c:h val="0.16609871462441814"/>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1818644638669"/>
          <c:y val="6.2843131830889479E-2"/>
          <c:w val="0.6918728687151835"/>
          <c:h val="0.72385403795937076"/>
        </c:manualLayout>
      </c:layout>
      <c:lineChart>
        <c:grouping val="standard"/>
        <c:varyColors val="0"/>
        <c:ser>
          <c:idx val="0"/>
          <c:order val="0"/>
          <c:tx>
            <c:strRef>
              <c:f>'graphs (2)'!$D$119</c:f>
              <c:strCache>
                <c:ptCount val="1"/>
                <c:pt idx="0">
                  <c:v>Denver</c:v>
                </c:pt>
              </c:strCache>
            </c:strRef>
          </c:tx>
          <c:spPr>
            <a:ln w="28575" cap="rnd">
              <a:solidFill>
                <a:srgbClr val="00B050"/>
              </a:solidFill>
              <a:round/>
            </a:ln>
            <a:effectLst/>
          </c:spPr>
          <c:marker>
            <c:symbol val="none"/>
          </c:marker>
          <c:cat>
            <c:numRef>
              <c:f>'graphs (2)'!$E$118:$I$118</c:f>
              <c:numCache>
                <c:formatCode>@</c:formatCode>
                <c:ptCount val="5"/>
                <c:pt idx="0">
                  <c:v>2012</c:v>
                </c:pt>
                <c:pt idx="1">
                  <c:v>2013</c:v>
                </c:pt>
                <c:pt idx="2">
                  <c:v>2014</c:v>
                </c:pt>
                <c:pt idx="3">
                  <c:v>2015</c:v>
                </c:pt>
                <c:pt idx="4">
                  <c:v>2016</c:v>
                </c:pt>
              </c:numCache>
            </c:numRef>
          </c:cat>
          <c:val>
            <c:numRef>
              <c:f>'graphs (2)'!$E$119:$I$119</c:f>
              <c:numCache>
                <c:formatCode>0.0</c:formatCode>
                <c:ptCount val="5"/>
                <c:pt idx="0">
                  <c:v>1.1565518367891308</c:v>
                </c:pt>
                <c:pt idx="1">
                  <c:v>1.5737967901228072</c:v>
                </c:pt>
                <c:pt idx="2">
                  <c:v>1.2081446367017241</c:v>
                </c:pt>
                <c:pt idx="3">
                  <c:v>1.1781694810020005</c:v>
                </c:pt>
                <c:pt idx="4">
                  <c:v>1.1673672955666663</c:v>
                </c:pt>
              </c:numCache>
            </c:numRef>
          </c:val>
          <c:smooth val="0"/>
          <c:extLst>
            <c:ext xmlns:c16="http://schemas.microsoft.com/office/drawing/2014/chart" uri="{C3380CC4-5D6E-409C-BE32-E72D297353CC}">
              <c16:uniqueId val="{00000000-C4E2-4B36-9482-24470BE1FAC8}"/>
            </c:ext>
          </c:extLst>
        </c:ser>
        <c:ser>
          <c:idx val="1"/>
          <c:order val="1"/>
          <c:tx>
            <c:strRef>
              <c:f>'graphs (2)'!$D$120</c:f>
              <c:strCache>
                <c:ptCount val="1"/>
                <c:pt idx="0">
                  <c:v>Platteville</c:v>
                </c:pt>
              </c:strCache>
            </c:strRef>
          </c:tx>
          <c:spPr>
            <a:ln w="50800" cap="rnd">
              <a:solidFill>
                <a:srgbClr val="FF0000"/>
              </a:solidFill>
              <a:round/>
            </a:ln>
            <a:effectLst/>
          </c:spPr>
          <c:marker>
            <c:symbol val="none"/>
          </c:marker>
          <c:cat>
            <c:numRef>
              <c:f>'graphs (2)'!$E$118:$I$118</c:f>
              <c:numCache>
                <c:formatCode>@</c:formatCode>
                <c:ptCount val="5"/>
                <c:pt idx="0">
                  <c:v>2012</c:v>
                </c:pt>
                <c:pt idx="1">
                  <c:v>2013</c:v>
                </c:pt>
                <c:pt idx="2">
                  <c:v>2014</c:v>
                </c:pt>
                <c:pt idx="3">
                  <c:v>2015</c:v>
                </c:pt>
                <c:pt idx="4">
                  <c:v>2016</c:v>
                </c:pt>
              </c:numCache>
            </c:numRef>
          </c:cat>
          <c:val>
            <c:numRef>
              <c:f>'graphs (2)'!$E$120:$I$120</c:f>
              <c:numCache>
                <c:formatCode>0.0</c:formatCode>
                <c:ptCount val="5"/>
                <c:pt idx="0">
                  <c:v>3.0598432225063164</c:v>
                </c:pt>
                <c:pt idx="1">
                  <c:v>2.8927601512058829</c:v>
                </c:pt>
                <c:pt idx="2">
                  <c:v>2.1819675450446425</c:v>
                </c:pt>
                <c:pt idx="3">
                  <c:v>2.0023912278229172</c:v>
                </c:pt>
                <c:pt idx="4">
                  <c:v>1.8731809926827592</c:v>
                </c:pt>
              </c:numCache>
            </c:numRef>
          </c:val>
          <c:smooth val="0"/>
          <c:extLst>
            <c:ext xmlns:c16="http://schemas.microsoft.com/office/drawing/2014/chart" uri="{C3380CC4-5D6E-409C-BE32-E72D297353CC}">
              <c16:uniqueId val="{00000001-C4E2-4B36-9482-24470BE1FAC8}"/>
            </c:ext>
          </c:extLst>
        </c:ser>
        <c:dLbls>
          <c:showLegendKey val="0"/>
          <c:showVal val="0"/>
          <c:showCatName val="0"/>
          <c:showSerName val="0"/>
          <c:showPercent val="0"/>
          <c:showBubbleSize val="0"/>
        </c:dLbls>
        <c:marker val="1"/>
        <c:smooth val="0"/>
        <c:axId val="455979448"/>
        <c:axId val="455979840"/>
      </c:lineChart>
      <c:lineChart>
        <c:grouping val="standard"/>
        <c:varyColors val="0"/>
        <c:ser>
          <c:idx val="2"/>
          <c:order val="2"/>
          <c:tx>
            <c:strRef>
              <c:f>'graphs (2)'!$D$121</c:f>
              <c:strCache>
                <c:ptCount val="1"/>
                <c:pt idx="0">
                  <c:v>Denver %</c:v>
                </c:pt>
              </c:strCache>
            </c:strRef>
          </c:tx>
          <c:spPr>
            <a:ln w="28575" cap="rnd">
              <a:solidFill>
                <a:srgbClr val="92D050"/>
              </a:solidFill>
              <a:round/>
            </a:ln>
            <a:effectLst/>
          </c:spPr>
          <c:marker>
            <c:symbol val="none"/>
          </c:marker>
          <c:cat>
            <c:numRef>
              <c:f>'graphs (2)'!$E$118:$I$118</c:f>
              <c:numCache>
                <c:formatCode>@</c:formatCode>
                <c:ptCount val="5"/>
                <c:pt idx="0">
                  <c:v>2012</c:v>
                </c:pt>
                <c:pt idx="1">
                  <c:v>2013</c:v>
                </c:pt>
                <c:pt idx="2">
                  <c:v>2014</c:v>
                </c:pt>
                <c:pt idx="3">
                  <c:v>2015</c:v>
                </c:pt>
                <c:pt idx="4">
                  <c:v>2016</c:v>
                </c:pt>
              </c:numCache>
            </c:numRef>
          </c:cat>
          <c:val>
            <c:numRef>
              <c:f>'graphs (2)'!$E$121:$I$121</c:f>
              <c:numCache>
                <c:formatCode>0%</c:formatCode>
                <c:ptCount val="5"/>
                <c:pt idx="0">
                  <c:v>0</c:v>
                </c:pt>
                <c:pt idx="1">
                  <c:v>0.36076632284122245</c:v>
                </c:pt>
                <c:pt idx="2">
                  <c:v>4.4609154792255155E-2</c:v>
                </c:pt>
                <c:pt idx="3">
                  <c:v>1.8691461571567387E-2</c:v>
                </c:pt>
                <c:pt idx="4">
                  <c:v>9.3514691114597003E-3</c:v>
                </c:pt>
              </c:numCache>
            </c:numRef>
          </c:val>
          <c:smooth val="0"/>
          <c:extLst>
            <c:ext xmlns:c16="http://schemas.microsoft.com/office/drawing/2014/chart" uri="{C3380CC4-5D6E-409C-BE32-E72D297353CC}">
              <c16:uniqueId val="{00000002-C4E2-4B36-9482-24470BE1FAC8}"/>
            </c:ext>
          </c:extLst>
        </c:ser>
        <c:ser>
          <c:idx val="3"/>
          <c:order val="3"/>
          <c:tx>
            <c:strRef>
              <c:f>'graphs (2)'!$D$122</c:f>
              <c:strCache>
                <c:ptCount val="1"/>
                <c:pt idx="0">
                  <c:v>Platteville %</c:v>
                </c:pt>
              </c:strCache>
            </c:strRef>
          </c:tx>
          <c:spPr>
            <a:ln w="57150" cap="rnd">
              <a:solidFill>
                <a:srgbClr val="FF0000"/>
              </a:solidFill>
              <a:prstDash val="dash"/>
              <a:round/>
            </a:ln>
            <a:effectLst/>
          </c:spPr>
          <c:marker>
            <c:symbol val="none"/>
          </c:marker>
          <c:dLbls>
            <c:dLbl>
              <c:idx val="0"/>
              <c:layout>
                <c:manualLayout>
                  <c:x val="-2.7777777777777804E-2"/>
                  <c:y val="9.722222222222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E2-4B36-9482-24470BE1FAC8}"/>
                </c:ext>
              </c:extLst>
            </c:dLbl>
            <c:dLbl>
              <c:idx val="1"/>
              <c:layout>
                <c:manualLayout>
                  <c:x val="1.1111111111111059E-2"/>
                  <c:y val="9.722222222222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E2-4B36-9482-24470BE1FAC8}"/>
                </c:ext>
              </c:extLst>
            </c:dLbl>
            <c:dLbl>
              <c:idx val="2"/>
              <c:layout>
                <c:manualLayout>
                  <c:x val="-1.3888888888888985E-2"/>
                  <c:y val="9.7222039953339168E-2"/>
                </c:manualLayout>
              </c:layout>
              <c:tx>
                <c:rich>
                  <a:bodyPr/>
                  <a:lstStyle/>
                  <a:p>
                    <a:fld id="{AD4F28EE-E6E0-4417-9F1A-BAC11318BC06}" type="CELLREF">
                      <a:rPr lang="en-US"/>
                      <a:pPr/>
                      <a:t>[CELLREF]</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0.1288471128608924"/>
                      <c:h val="7.4004811898512685E-2"/>
                    </c:manualLayout>
                  </c15:layout>
                  <c15:dlblFieldTable>
                    <c15:dlblFTEntry>
                      <c15:txfldGUID>{AD4F28EE-E6E0-4417-9F1A-BAC11318BC06}</c15:txfldGUID>
                      <c15:f>'graphs (2)'!$G$122</c15:f>
                      <c15:dlblFieldTableCache>
                        <c:ptCount val="1"/>
                        <c:pt idx="0">
                          <c:v>-29%</c:v>
                        </c:pt>
                      </c15:dlblFieldTableCache>
                    </c15:dlblFTEntry>
                  </c15:dlblFieldTable>
                  <c15:showDataLabelsRange val="0"/>
                </c:ext>
                <c:ext xmlns:c16="http://schemas.microsoft.com/office/drawing/2014/chart" uri="{C3380CC4-5D6E-409C-BE32-E72D297353CC}">
                  <c16:uniqueId val="{00000005-C4E2-4B36-9482-24470BE1FAC8}"/>
                </c:ext>
              </c:extLst>
            </c:dLbl>
            <c:dLbl>
              <c:idx val="3"/>
              <c:layout>
                <c:manualLayout>
                  <c:x val="0"/>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E2-4B36-9482-24470BE1FAC8}"/>
                </c:ext>
              </c:extLst>
            </c:dLbl>
            <c:dLbl>
              <c:idx val="4"/>
              <c:layout>
                <c:manualLayout>
                  <c:x val="-1.9444444444444445E-2"/>
                  <c:y val="6.4814814814814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E2-4B36-9482-24470BE1FAC8}"/>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(2)'!$E$118:$I$118</c:f>
              <c:numCache>
                <c:formatCode>@</c:formatCode>
                <c:ptCount val="5"/>
                <c:pt idx="0">
                  <c:v>2012</c:v>
                </c:pt>
                <c:pt idx="1">
                  <c:v>2013</c:v>
                </c:pt>
                <c:pt idx="2">
                  <c:v>2014</c:v>
                </c:pt>
                <c:pt idx="3">
                  <c:v>2015</c:v>
                </c:pt>
                <c:pt idx="4">
                  <c:v>2016</c:v>
                </c:pt>
              </c:numCache>
            </c:numRef>
          </c:cat>
          <c:val>
            <c:numRef>
              <c:f>'graphs (2)'!$E$122:$I$122</c:f>
              <c:numCache>
                <c:formatCode>0%</c:formatCode>
                <c:ptCount val="5"/>
                <c:pt idx="0">
                  <c:v>0</c:v>
                </c:pt>
                <c:pt idx="1">
                  <c:v>-5.4605108546566562E-2</c:v>
                </c:pt>
                <c:pt idx="2">
                  <c:v>-0.28690217557702391</c:v>
                </c:pt>
                <c:pt idx="3">
                  <c:v>-0.34559025341737626</c:v>
                </c:pt>
                <c:pt idx="4">
                  <c:v>-0.38781798397225159</c:v>
                </c:pt>
              </c:numCache>
            </c:numRef>
          </c:val>
          <c:smooth val="0"/>
          <c:extLst>
            <c:ext xmlns:c16="http://schemas.microsoft.com/office/drawing/2014/chart" uri="{C3380CC4-5D6E-409C-BE32-E72D297353CC}">
              <c16:uniqueId val="{00000008-C4E2-4B36-9482-24470BE1FAC8}"/>
            </c:ext>
          </c:extLst>
        </c:ser>
        <c:dLbls>
          <c:showLegendKey val="0"/>
          <c:showVal val="0"/>
          <c:showCatName val="0"/>
          <c:showSerName val="0"/>
          <c:showPercent val="0"/>
          <c:showBubbleSize val="0"/>
        </c:dLbls>
        <c:marker val="1"/>
        <c:smooth val="0"/>
        <c:axId val="455980624"/>
        <c:axId val="455980232"/>
      </c:lineChart>
      <c:catAx>
        <c:axId val="455979448"/>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5979840"/>
        <c:crosses val="autoZero"/>
        <c:auto val="1"/>
        <c:lblAlgn val="ctr"/>
        <c:lblOffset val="100"/>
        <c:noMultiLvlLbl val="0"/>
      </c:catAx>
      <c:valAx>
        <c:axId val="45597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ug/m3</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5979448"/>
        <c:crosses val="autoZero"/>
        <c:crossBetween val="between"/>
      </c:valAx>
      <c:valAx>
        <c:axId val="455980232"/>
        <c:scaling>
          <c:orientation val="minMax"/>
          <c:max val="1.6500000000000001"/>
        </c:scaling>
        <c:delete val="0"/>
        <c:axPos val="r"/>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 Change from 2012</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5980624"/>
        <c:crosses val="max"/>
        <c:crossBetween val="between"/>
      </c:valAx>
      <c:catAx>
        <c:axId val="455980624"/>
        <c:scaling>
          <c:orientation val="minMax"/>
        </c:scaling>
        <c:delete val="1"/>
        <c:axPos val="b"/>
        <c:numFmt formatCode="@" sourceLinked="1"/>
        <c:majorTickMark val="out"/>
        <c:minorTickMark val="none"/>
        <c:tickLblPos val="nextTo"/>
        <c:crossAx val="455980232"/>
        <c:crosses val="autoZero"/>
        <c:auto val="1"/>
        <c:lblAlgn val="ctr"/>
        <c:lblOffset val="100"/>
        <c:noMultiLvlLbl val="0"/>
      </c:catAx>
      <c:spPr>
        <a:noFill/>
        <a:ln>
          <a:noFill/>
        </a:ln>
        <a:effectLst/>
      </c:spPr>
    </c:plotArea>
    <c:legend>
      <c:legendPos val="b"/>
      <c:layout>
        <c:manualLayout>
          <c:xMode val="edge"/>
          <c:yMode val="edge"/>
          <c:x val="0.1939826175631062"/>
          <c:y val="0.85669048226836086"/>
          <c:w val="0.57507438639951203"/>
          <c:h val="5.70220435863364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0.05973</cdr:y>
    </cdr:from>
    <cdr:to>
      <cdr:x>0.12846</cdr:x>
      <cdr:y>0.17699</cdr:y>
    </cdr:to>
    <cdr:sp macro="" textlink="">
      <cdr:nvSpPr>
        <cdr:cNvPr id="2" name="TextBox 1"/>
        <cdr:cNvSpPr txBox="1"/>
      </cdr:nvSpPr>
      <cdr:spPr>
        <a:xfrm xmlns:a="http://schemas.openxmlformats.org/drawingml/2006/main">
          <a:off x="0" y="205740"/>
          <a:ext cx="582930" cy="403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0.00588</cdr:x>
      <cdr:y>0.08407</cdr:y>
    </cdr:from>
    <cdr:to>
      <cdr:x>0.1251</cdr:x>
      <cdr:y>0.16593</cdr:y>
    </cdr:to>
    <cdr:sp macro="" textlink="">
      <cdr:nvSpPr>
        <cdr:cNvPr id="3" name="TextBox 2"/>
        <cdr:cNvSpPr txBox="1"/>
      </cdr:nvSpPr>
      <cdr:spPr>
        <a:xfrm xmlns:a="http://schemas.openxmlformats.org/drawingml/2006/main">
          <a:off x="26670" y="289560"/>
          <a:ext cx="54102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0.05973</cdr:y>
    </cdr:from>
    <cdr:to>
      <cdr:x>0.12846</cdr:x>
      <cdr:y>0.17699</cdr:y>
    </cdr:to>
    <cdr:sp macro="" textlink="">
      <cdr:nvSpPr>
        <cdr:cNvPr id="4" name="TextBox 1"/>
        <cdr:cNvSpPr txBox="1"/>
      </cdr:nvSpPr>
      <cdr:spPr>
        <a:xfrm xmlns:a="http://schemas.openxmlformats.org/drawingml/2006/main">
          <a:off x="0" y="205740"/>
          <a:ext cx="582930" cy="4038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0.00588</cdr:x>
      <cdr:y>0.08407</cdr:y>
    </cdr:from>
    <cdr:to>
      <cdr:x>0.1251</cdr:x>
      <cdr:y>0.16593</cdr:y>
    </cdr:to>
    <cdr:sp macro="" textlink="">
      <cdr:nvSpPr>
        <cdr:cNvPr id="5" name="TextBox 2"/>
        <cdr:cNvSpPr txBox="1"/>
      </cdr:nvSpPr>
      <cdr:spPr>
        <a:xfrm xmlns:a="http://schemas.openxmlformats.org/drawingml/2006/main">
          <a:off x="26670" y="289560"/>
          <a:ext cx="54102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0.40866</cdr:x>
      <cdr:y>0.63872</cdr:y>
    </cdr:from>
    <cdr:to>
      <cdr:x>0.6143</cdr:x>
      <cdr:y>0.71633</cdr:y>
    </cdr:to>
    <cdr:sp macro="" textlink="">
      <cdr:nvSpPr>
        <cdr:cNvPr id="10" name="TextBox 1"/>
        <cdr:cNvSpPr txBox="1"/>
      </cdr:nvSpPr>
      <cdr:spPr>
        <a:xfrm xmlns:a="http://schemas.openxmlformats.org/drawingml/2006/main" rot="360000">
          <a:off x="3741744" y="3667820"/>
          <a:ext cx="1882935" cy="44564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solidFill>
                <a:srgbClr val="00B050"/>
              </a:solidFill>
            </a:rPr>
            <a:t>Vertical Wells</a:t>
          </a:r>
        </a:p>
      </cdr:txBody>
    </cdr:sp>
  </cdr:relSizeAnchor>
  <cdr:relSizeAnchor xmlns:cdr="http://schemas.openxmlformats.org/drawingml/2006/chartDrawing">
    <cdr:from>
      <cdr:x>0.69748</cdr:x>
      <cdr:y>0.44787</cdr:y>
    </cdr:from>
    <cdr:to>
      <cdr:x>0.90313</cdr:x>
      <cdr:y>0.52548</cdr:y>
    </cdr:to>
    <cdr:sp macro="" textlink="">
      <cdr:nvSpPr>
        <cdr:cNvPr id="12" name="TextBox 1"/>
        <cdr:cNvSpPr txBox="1"/>
      </cdr:nvSpPr>
      <cdr:spPr>
        <a:xfrm xmlns:a="http://schemas.openxmlformats.org/drawingml/2006/main">
          <a:off x="6386289" y="2571877"/>
          <a:ext cx="1882935" cy="44564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solidFill>
                <a:srgbClr val="FF0000"/>
              </a:solidFill>
            </a:rPr>
            <a:t>Horizontal Wells</a:t>
          </a:r>
        </a:p>
      </cdr:txBody>
    </cdr:sp>
  </cdr:relSizeAnchor>
  <cdr:relSizeAnchor xmlns:cdr="http://schemas.openxmlformats.org/drawingml/2006/chartDrawing">
    <cdr:from>
      <cdr:x>0.36543</cdr:x>
      <cdr:y>0.36095</cdr:y>
    </cdr:from>
    <cdr:to>
      <cdr:x>0.63457</cdr:x>
      <cdr:y>0.43188</cdr:y>
    </cdr:to>
    <cdr:sp macro="" textlink="">
      <cdr:nvSpPr>
        <cdr:cNvPr id="13" name="TextBox 1"/>
        <cdr:cNvSpPr txBox="1"/>
      </cdr:nvSpPr>
      <cdr:spPr>
        <a:xfrm xmlns:a="http://schemas.openxmlformats.org/drawingml/2006/main" rot="-1620000">
          <a:off x="3345969" y="2072706"/>
          <a:ext cx="2464254" cy="40732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t>Total Oil Production</a:t>
          </a:r>
        </a:p>
      </cdr:txBody>
    </cdr:sp>
  </cdr:relSizeAnchor>
</c:userShapes>
</file>

<file path=ppt/drawings/drawing3.xml><?xml version="1.0" encoding="utf-8"?>
<c:userShapes xmlns:c="http://schemas.openxmlformats.org/drawingml/2006/chart">
  <cdr:relSizeAnchor xmlns:cdr="http://schemas.openxmlformats.org/drawingml/2006/chartDrawing">
    <cdr:from>
      <cdr:x>0.34689</cdr:x>
      <cdr:y>0.67128</cdr:y>
    </cdr:from>
    <cdr:to>
      <cdr:x>0.44942</cdr:x>
      <cdr:y>0.82234</cdr:y>
    </cdr:to>
    <cdr:sp macro="" textlink="">
      <cdr:nvSpPr>
        <cdr:cNvPr id="2" name="TextBox 1"/>
        <cdr:cNvSpPr txBox="1"/>
      </cdr:nvSpPr>
      <cdr:spPr>
        <a:xfrm xmlns:a="http://schemas.openxmlformats.org/drawingml/2006/main">
          <a:off x="3093720" y="40635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0.59706</cdr:x>
      <cdr:y>0.23112</cdr:y>
    </cdr:from>
    <cdr:to>
      <cdr:x>0.69959</cdr:x>
      <cdr:y>0.28399</cdr:y>
    </cdr:to>
    <cdr:sp macro="" textlink="">
      <cdr:nvSpPr>
        <cdr:cNvPr id="4" name="TextBox 3"/>
        <cdr:cNvSpPr txBox="1"/>
      </cdr:nvSpPr>
      <cdr:spPr>
        <a:xfrm xmlns:a="http://schemas.openxmlformats.org/drawingml/2006/main">
          <a:off x="5324856" y="1399032"/>
          <a:ext cx="914400" cy="32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0.61517</cdr:x>
      <cdr:y>0.24207</cdr:y>
    </cdr:from>
    <cdr:to>
      <cdr:x>0.91695</cdr:x>
      <cdr:y>0.4256</cdr:y>
    </cdr:to>
    <cdr:sp macro="" textlink="">
      <cdr:nvSpPr>
        <cdr:cNvPr id="5" name="TextBox 4"/>
        <cdr:cNvSpPr txBox="1"/>
      </cdr:nvSpPr>
      <cdr:spPr>
        <a:xfrm xmlns:a="http://schemas.openxmlformats.org/drawingml/2006/main">
          <a:off x="5486400" y="1465326"/>
          <a:ext cx="2691384" cy="1110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accent5"/>
              </a:solidFill>
            </a:rPr>
            <a:t>2013 Horizontal EF was 7.3 #/</a:t>
          </a:r>
          <a:r>
            <a:rPr lang="en-US" sz="1600" dirty="0" err="1">
              <a:solidFill>
                <a:schemeClr val="accent5"/>
              </a:solidFill>
            </a:rPr>
            <a:t>bbl</a:t>
          </a:r>
          <a:r>
            <a:rPr lang="en-US" sz="1600" dirty="0">
              <a:solidFill>
                <a:schemeClr val="accent5"/>
              </a:solidFill>
            </a:rPr>
            <a:t>, if 13 #/</a:t>
          </a:r>
          <a:r>
            <a:rPr lang="en-US" sz="1600" dirty="0" err="1">
              <a:solidFill>
                <a:schemeClr val="accent5"/>
              </a:solidFill>
            </a:rPr>
            <a:t>bbl</a:t>
          </a:r>
          <a:r>
            <a:rPr lang="en-US" sz="1600" dirty="0">
              <a:solidFill>
                <a:schemeClr val="accent5"/>
              </a:solidFill>
            </a:rPr>
            <a:t> would have made a 29% increase</a:t>
          </a:r>
        </a:p>
        <a:p xmlns:a="http://schemas.openxmlformats.org/drawingml/2006/main">
          <a:endParaRPr lang="en-US" sz="1600" dirty="0"/>
        </a:p>
      </cdr:txBody>
    </cdr:sp>
  </cdr:relSizeAnchor>
  <cdr:relSizeAnchor xmlns:cdr="http://schemas.openxmlformats.org/drawingml/2006/chartDrawing">
    <cdr:from>
      <cdr:x>0.84263</cdr:x>
      <cdr:y>0.5591</cdr:y>
    </cdr:from>
    <cdr:to>
      <cdr:x>0.94516</cdr:x>
      <cdr:y>0.71015</cdr:y>
    </cdr:to>
    <cdr:sp macro="" textlink="">
      <cdr:nvSpPr>
        <cdr:cNvPr id="3" name="TextBox 2"/>
        <cdr:cNvSpPr txBox="1"/>
      </cdr:nvSpPr>
      <cdr:spPr>
        <a:xfrm xmlns:a="http://schemas.openxmlformats.org/drawingml/2006/main">
          <a:off x="7514949" y="33843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SIP Total O&amp;G</a:t>
          </a:r>
        </a:p>
        <a:p xmlns:a="http://schemas.openxmlformats.org/drawingml/2006/main">
          <a:endParaRPr lang="en-US" sz="1600" dirty="0"/>
        </a:p>
      </cdr:txBody>
    </cdr:sp>
  </cdr:relSizeAnchor>
  <cdr:relSizeAnchor xmlns:cdr="http://schemas.openxmlformats.org/drawingml/2006/chartDrawing">
    <cdr:from>
      <cdr:x>0</cdr:x>
      <cdr:y>0</cdr:y>
    </cdr:from>
    <cdr:to>
      <cdr:x>0.07656</cdr:x>
      <cdr:y>0.0705</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82811" cy="4267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BBBD4-6B51-4063-AA43-E6CE1C3702E0}" type="datetimeFigureOut">
              <a:rPr lang="en-US" smtClean="0"/>
              <a:t>8/31/2017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EE25E-B4C1-4C68-A448-E095097D91E5}" type="slidenum">
              <a:rPr lang="en-US" smtClean="0"/>
              <a:t>‹#›</a:t>
            </a:fld>
            <a:endParaRPr lang="en-US"/>
          </a:p>
        </p:txBody>
      </p:sp>
    </p:spTree>
    <p:extLst>
      <p:ext uri="{BB962C8B-B14F-4D97-AF65-F5344CB8AC3E}">
        <p14:creationId xmlns:p14="http://schemas.microsoft.com/office/powerpoint/2010/main" val="181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1</a:t>
            </a:fld>
            <a:endParaRPr lang="en-US" dirty="0"/>
          </a:p>
        </p:txBody>
      </p:sp>
    </p:spTree>
    <p:extLst>
      <p:ext uri="{BB962C8B-B14F-4D97-AF65-F5344CB8AC3E}">
        <p14:creationId xmlns:p14="http://schemas.microsoft.com/office/powerpoint/2010/main" val="401994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EE25E-B4C1-4C68-A448-E095097D91E5}" type="slidenum">
              <a:rPr lang="en-US" smtClean="0"/>
              <a:t>10</a:t>
            </a:fld>
            <a:endParaRPr lang="en-US"/>
          </a:p>
        </p:txBody>
      </p:sp>
    </p:spTree>
    <p:extLst>
      <p:ext uri="{BB962C8B-B14F-4D97-AF65-F5344CB8AC3E}">
        <p14:creationId xmlns:p14="http://schemas.microsoft.com/office/powerpoint/2010/main" val="308816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EE25E-B4C1-4C68-A448-E095097D91E5}" type="slidenum">
              <a:rPr lang="en-US" smtClean="0"/>
              <a:t>11</a:t>
            </a:fld>
            <a:endParaRPr lang="en-US"/>
          </a:p>
        </p:txBody>
      </p:sp>
    </p:spTree>
    <p:extLst>
      <p:ext uri="{BB962C8B-B14F-4D97-AF65-F5344CB8AC3E}">
        <p14:creationId xmlns:p14="http://schemas.microsoft.com/office/powerpoint/2010/main" val="75994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EE25E-B4C1-4C68-A448-E095097D91E5}" type="slidenum">
              <a:rPr lang="en-US" smtClean="0"/>
              <a:t>12</a:t>
            </a:fld>
            <a:endParaRPr lang="en-US"/>
          </a:p>
        </p:txBody>
      </p:sp>
    </p:spTree>
    <p:extLst>
      <p:ext uri="{BB962C8B-B14F-4D97-AF65-F5344CB8AC3E}">
        <p14:creationId xmlns:p14="http://schemas.microsoft.com/office/powerpoint/2010/main" val="241490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EE25E-B4C1-4C68-A448-E095097D91E5}" type="slidenum">
              <a:rPr lang="en-US" smtClean="0"/>
              <a:t>13</a:t>
            </a:fld>
            <a:endParaRPr lang="en-US"/>
          </a:p>
        </p:txBody>
      </p:sp>
    </p:spTree>
    <p:extLst>
      <p:ext uri="{BB962C8B-B14F-4D97-AF65-F5344CB8AC3E}">
        <p14:creationId xmlns:p14="http://schemas.microsoft.com/office/powerpoint/2010/main" val="311757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2</a:t>
            </a:fld>
            <a:endParaRPr lang="en-US"/>
          </a:p>
        </p:txBody>
      </p:sp>
    </p:spTree>
    <p:extLst>
      <p:ext uri="{BB962C8B-B14F-4D97-AF65-F5344CB8AC3E}">
        <p14:creationId xmlns:p14="http://schemas.microsoft.com/office/powerpoint/2010/main" val="309301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3</a:t>
            </a:fld>
            <a:endParaRPr lang="en-US" dirty="0"/>
          </a:p>
        </p:txBody>
      </p:sp>
    </p:spTree>
    <p:extLst>
      <p:ext uri="{BB962C8B-B14F-4D97-AF65-F5344CB8AC3E}">
        <p14:creationId xmlns:p14="http://schemas.microsoft.com/office/powerpoint/2010/main" val="424844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4</a:t>
            </a:fld>
            <a:endParaRPr lang="en-US"/>
          </a:p>
        </p:txBody>
      </p:sp>
    </p:spTree>
    <p:extLst>
      <p:ext uri="{BB962C8B-B14F-4D97-AF65-F5344CB8AC3E}">
        <p14:creationId xmlns:p14="http://schemas.microsoft.com/office/powerpoint/2010/main" val="55563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218" y="4400549"/>
            <a:ext cx="5905982" cy="4176291"/>
          </a:xfrm>
        </p:spPr>
        <p:txBody>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5</a:t>
            </a:fld>
            <a:endParaRPr lang="en-US" dirty="0"/>
          </a:p>
        </p:txBody>
      </p:sp>
    </p:spTree>
    <p:extLst>
      <p:ext uri="{BB962C8B-B14F-4D97-AF65-F5344CB8AC3E}">
        <p14:creationId xmlns:p14="http://schemas.microsoft.com/office/powerpoint/2010/main" val="51480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6</a:t>
            </a:fld>
            <a:endParaRPr lang="en-US"/>
          </a:p>
        </p:txBody>
      </p:sp>
    </p:spTree>
    <p:extLst>
      <p:ext uri="{BB962C8B-B14F-4D97-AF65-F5344CB8AC3E}">
        <p14:creationId xmlns:p14="http://schemas.microsoft.com/office/powerpoint/2010/main" val="192098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74558B-4754-4351-B3C5-5CA2DB0941EA}" type="slidenum">
              <a:rPr lang="en-US" smtClean="0"/>
              <a:pPr/>
              <a:t>7</a:t>
            </a:fld>
            <a:endParaRPr lang="en-US"/>
          </a:p>
        </p:txBody>
      </p:sp>
    </p:spTree>
    <p:extLst>
      <p:ext uri="{BB962C8B-B14F-4D97-AF65-F5344CB8AC3E}">
        <p14:creationId xmlns:p14="http://schemas.microsoft.com/office/powerpoint/2010/main" val="1581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EE25E-B4C1-4C68-A448-E095097D91E5}" type="slidenum">
              <a:rPr lang="en-US" smtClean="0"/>
              <a:t>8</a:t>
            </a:fld>
            <a:endParaRPr lang="en-US"/>
          </a:p>
        </p:txBody>
      </p:sp>
    </p:spTree>
    <p:extLst>
      <p:ext uri="{BB962C8B-B14F-4D97-AF65-F5344CB8AC3E}">
        <p14:creationId xmlns:p14="http://schemas.microsoft.com/office/powerpoint/2010/main" val="385747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56F3A0-C85E-4A33-ACD2-4C28BB3C6FC7}" type="slidenum">
              <a:rPr lang="en-US" smtClean="0"/>
              <a:t>9</a:t>
            </a:fld>
            <a:endParaRPr lang="en-US"/>
          </a:p>
        </p:txBody>
      </p:sp>
    </p:spTree>
    <p:extLst>
      <p:ext uri="{BB962C8B-B14F-4D97-AF65-F5344CB8AC3E}">
        <p14:creationId xmlns:p14="http://schemas.microsoft.com/office/powerpoint/2010/main" val="259926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67AE40-5D77-46DD-B37A-8EE835DD05AC}"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69002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7AE40-5D77-46DD-B37A-8EE835DD05AC}"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268009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7AE40-5D77-46DD-B37A-8EE835DD05AC}"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30172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BD33-832E-45CB-B3D4-B767BEED08AD}" type="slidenum">
              <a:rPr lang="en-US" smtClean="0"/>
              <a:t>‹#›</a:t>
            </a:fld>
            <a:endParaRPr lang="en-US"/>
          </a:p>
        </p:txBody>
      </p:sp>
      <p:pic>
        <p:nvPicPr>
          <p:cNvPr id="7" name="Picture 6" descr="https://ci6.googleusercontent.com/proxy/DZg4b0HT-qB15obFrG6Dx8WLCQaf35ab5B-6FS1SJLytqATbGZnbl-P0vm_uxFdkKs2ljUHa9smW6P015SbwCxDfwxd0cnEAci6kqhXgfGA1CUbkNMaHtipVK-tzcJb1F1-8OU_2ZUJ7S5XLIpFlnaKP45VylgleWuHXzx_4bDrrm5jvan5a1JPoDDOX7KHODOWjTIhfhIkNeRLREWaNG1s9=s0-d-e1-ft#https://6bc585c3ac975c15d2250e882c44ab669f6363cd.googledrive.com/host/0B8gdupL6hOgVNDVKVVJBcXhoaWs/images/co_cdphe_div_air_72_rgb_email.png"/>
          <p:cNvPicPr>
            <a:picLocks noChangeAspect="1" noChangeArrowheads="1"/>
          </p:cNvPicPr>
          <p:nvPr userDrawn="1"/>
        </p:nvPicPr>
        <p:blipFill>
          <a:blip r:embed="rId2" cstate="print"/>
          <a:srcRect/>
          <a:stretch>
            <a:fillRect/>
          </a:stretch>
        </p:blipFill>
        <p:spPr bwMode="auto">
          <a:xfrm>
            <a:off x="457200" y="6273714"/>
            <a:ext cx="1972176" cy="508086"/>
          </a:xfrm>
          <a:prstGeom prst="rect">
            <a:avLst/>
          </a:prstGeom>
          <a:noFill/>
        </p:spPr>
      </p:pic>
    </p:spTree>
    <p:extLst>
      <p:ext uri="{BB962C8B-B14F-4D97-AF65-F5344CB8AC3E}">
        <p14:creationId xmlns:p14="http://schemas.microsoft.com/office/powerpoint/2010/main" val="271019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7AE40-5D77-46DD-B37A-8EE835DD05AC}"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344346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67AE40-5D77-46DD-B37A-8EE835DD05AC}"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379922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67AE40-5D77-46DD-B37A-8EE835DD05AC}"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268852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67AE40-5D77-46DD-B37A-8EE835DD05AC}"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176970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7AE40-5D77-46DD-B37A-8EE835DD05AC}"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189745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67AE40-5D77-46DD-B37A-8EE835DD05AC}"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354966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67AE40-5D77-46DD-B37A-8EE835DD05AC}"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9BD33-832E-45CB-B3D4-B767BEED08AD}" type="slidenum">
              <a:rPr lang="en-US" smtClean="0"/>
              <a:t>‹#›</a:t>
            </a:fld>
            <a:endParaRPr lang="en-US"/>
          </a:p>
        </p:txBody>
      </p:sp>
    </p:spTree>
    <p:extLst>
      <p:ext uri="{BB962C8B-B14F-4D97-AF65-F5344CB8AC3E}">
        <p14:creationId xmlns:p14="http://schemas.microsoft.com/office/powerpoint/2010/main" val="390279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7AE40-5D77-46DD-B37A-8EE835DD05AC}" type="datetimeFigureOut">
              <a:rPr lang="en-US" smtClean="0"/>
              <a:t>8/31/2017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9BD33-832E-45CB-B3D4-B767BEED08AD}" type="slidenum">
              <a:rPr lang="en-US" smtClean="0"/>
              <a:t>‹#›</a:t>
            </a:fld>
            <a:endParaRPr lang="en-US"/>
          </a:p>
        </p:txBody>
      </p:sp>
    </p:spTree>
    <p:extLst>
      <p:ext uri="{BB962C8B-B14F-4D97-AF65-F5344CB8AC3E}">
        <p14:creationId xmlns:p14="http://schemas.microsoft.com/office/powerpoint/2010/main" val="341401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mailto:dale.wells@state.co.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02937" y="3318236"/>
            <a:ext cx="10171522" cy="2459520"/>
          </a:xfrm>
        </p:spPr>
        <p:txBody>
          <a:bodyPr anchor="ctr">
            <a:normAutofit/>
          </a:bodyPr>
          <a:lstStyle/>
          <a:p>
            <a:r>
              <a:rPr lang="en-US" sz="3600" b="1" i="1" dirty="0">
                <a:ln w="6350">
                  <a:solidFill>
                    <a:srgbClr val="0070C0"/>
                  </a:solidFill>
                </a:ln>
                <a:solidFill>
                  <a:srgbClr val="0070C0"/>
                </a:solidFill>
                <a:latin typeface="Trebuchet MS" panose="020B0603020202020204" pitchFamily="34" charset="0"/>
              </a:rPr>
              <a:t>Regional Haze Teach-in #3</a:t>
            </a:r>
            <a:endParaRPr lang="en-US" sz="4000" b="1" i="1" dirty="0">
              <a:ln w="6350">
                <a:solidFill>
                  <a:srgbClr val="0070C0"/>
                </a:solidFill>
              </a:ln>
              <a:solidFill>
                <a:srgbClr val="0070C0"/>
              </a:solidFill>
              <a:latin typeface="Trebuchet MS" panose="020B0603020202020204" pitchFamily="34" charset="0"/>
            </a:endParaRPr>
          </a:p>
          <a:p>
            <a:r>
              <a:rPr lang="en-US" b="1" i="1" dirty="0">
                <a:ln w="6350">
                  <a:solidFill>
                    <a:srgbClr val="0070C0"/>
                  </a:solidFill>
                </a:ln>
                <a:solidFill>
                  <a:srgbClr val="0070C0"/>
                </a:solidFill>
                <a:latin typeface="Trebuchet MS" panose="020B0603020202020204" pitchFamily="34" charset="0"/>
              </a:rPr>
              <a:t>August 31, 2017</a:t>
            </a:r>
          </a:p>
          <a:p>
            <a:r>
              <a:rPr lang="en-US" sz="2800" b="1" i="1" dirty="0">
                <a:ln w="6350">
                  <a:solidFill>
                    <a:srgbClr val="0070C0"/>
                  </a:solidFill>
                </a:ln>
                <a:solidFill>
                  <a:srgbClr val="0070C0"/>
                </a:solidFill>
                <a:latin typeface="Trebuchet MS" panose="020B0603020202020204" pitchFamily="34" charset="0"/>
              </a:rPr>
              <a:t>Curt Taipale – Planning Policy Program</a:t>
            </a:r>
          </a:p>
          <a:p>
            <a:r>
              <a:rPr lang="en-US" sz="2800" b="1" i="1" dirty="0">
                <a:ln w="6350">
                  <a:solidFill>
                    <a:srgbClr val="0070C0"/>
                  </a:solidFill>
                </a:ln>
                <a:solidFill>
                  <a:srgbClr val="0070C0"/>
                </a:solidFill>
                <a:latin typeface="Trebuchet MS" panose="020B0603020202020204" pitchFamily="34" charset="0"/>
              </a:rPr>
              <a:t>Dale Wells – Technical Services Program</a:t>
            </a:r>
            <a:endParaRPr lang="en-US" sz="2800" b="1" i="1" dirty="0">
              <a:ln w="6350">
                <a:solidFill>
                  <a:srgbClr val="0070C0"/>
                </a:solidFill>
              </a:ln>
              <a:solidFill>
                <a:srgbClr val="0070C0"/>
              </a:solidFill>
            </a:endParaRPr>
          </a:p>
        </p:txBody>
      </p:sp>
      <p:pic>
        <p:nvPicPr>
          <p:cNvPr id="21" name="Picture 20" descr="CO_logo_primary_green_outlines.png"/>
          <p:cNvPicPr>
            <a:picLocks noChangeAspect="1"/>
          </p:cNvPicPr>
          <p:nvPr/>
        </p:nvPicPr>
        <p:blipFill>
          <a:blip r:embed="rId3"/>
          <a:srcRect/>
          <a:stretch>
            <a:fillRect/>
          </a:stretch>
        </p:blipFill>
        <p:spPr bwMode="auto">
          <a:xfrm>
            <a:off x="245490" y="5667081"/>
            <a:ext cx="990600" cy="909638"/>
          </a:xfrm>
          <a:prstGeom prst="rect">
            <a:avLst/>
          </a:prstGeom>
          <a:noFill/>
          <a:ln w="9525">
            <a:noFill/>
            <a:miter lim="800000"/>
            <a:headEnd/>
            <a:tailEnd/>
          </a:ln>
        </p:spPr>
      </p:pic>
      <p:sp>
        <p:nvSpPr>
          <p:cNvPr id="7" name="Title 6"/>
          <p:cNvSpPr>
            <a:spLocks noGrp="1"/>
          </p:cNvSpPr>
          <p:nvPr>
            <p:ph type="title"/>
          </p:nvPr>
        </p:nvSpPr>
        <p:spPr>
          <a:xfrm>
            <a:off x="895546" y="519261"/>
            <a:ext cx="10378913" cy="2396583"/>
          </a:xfrm>
        </p:spPr>
        <p:txBody>
          <a:bodyPr anchor="ctr">
            <a:normAutofit/>
          </a:bodyPr>
          <a:lstStyle/>
          <a:p>
            <a:r>
              <a:rPr lang="en-US" sz="4800" b="1" dirty="0">
                <a:ln w="41275">
                  <a:solidFill>
                    <a:srgbClr val="0070C0"/>
                  </a:solidFill>
                </a:ln>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Case Study – Emission Projections for Colorado Regional Haze SIP</a:t>
            </a:r>
          </a:p>
        </p:txBody>
      </p:sp>
    </p:spTree>
    <p:extLst>
      <p:ext uri="{BB962C8B-B14F-4D97-AF65-F5344CB8AC3E}">
        <p14:creationId xmlns:p14="http://schemas.microsoft.com/office/powerpoint/2010/main" val="11822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8200" y="365125"/>
            <a:ext cx="10515600" cy="1325563"/>
          </a:xfrm>
        </p:spPr>
        <p:txBody>
          <a:bodyPr>
            <a:noAutofit/>
          </a:bodyPr>
          <a:lstStyle/>
          <a:p>
            <a:r>
              <a:rPr lang="en-US" sz="3000" b="1" dirty="0"/>
              <a:t>Emissions Inventory Guidance </a:t>
            </a:r>
            <a:r>
              <a:rPr lang="en-US" sz="3000" dirty="0"/>
              <a:t>for Implementation of Ozone and Particulate Matter National Ambient Air Quality Standards (NAAQS) and Regional Haze Regulations, EPA-454/B-17-002</a:t>
            </a:r>
          </a:p>
        </p:txBody>
      </p:sp>
      <p:sp>
        <p:nvSpPr>
          <p:cNvPr id="13" name="Content Placeholder 2"/>
          <p:cNvSpPr>
            <a:spLocks noGrp="1"/>
          </p:cNvSpPr>
          <p:nvPr>
            <p:ph idx="1"/>
          </p:nvPr>
        </p:nvSpPr>
        <p:spPr>
          <a:xfrm>
            <a:off x="920496" y="2154809"/>
            <a:ext cx="10515600" cy="4351338"/>
          </a:xfrm>
        </p:spPr>
        <p:txBody>
          <a:bodyPr>
            <a:normAutofit/>
          </a:bodyPr>
          <a:lstStyle/>
          <a:p>
            <a:r>
              <a:rPr lang="en-US" sz="2400" dirty="0"/>
              <a:t>The general equation for emissions estimation is:</a:t>
            </a:r>
          </a:p>
          <a:p>
            <a:pPr marL="0" indent="0">
              <a:buNone/>
            </a:pPr>
            <a:r>
              <a:rPr lang="en-US" sz="2400" dirty="0"/>
              <a:t>		</a:t>
            </a:r>
          </a:p>
          <a:p>
            <a:pPr marL="0" indent="0">
              <a:buNone/>
            </a:pPr>
            <a:r>
              <a:rPr lang="en-US" sz="2400" dirty="0"/>
              <a:t>		</a:t>
            </a:r>
            <a:r>
              <a:rPr lang="en-US" sz="3600" dirty="0"/>
              <a:t>Emissions = </a:t>
            </a:r>
            <a:r>
              <a:rPr lang="en-US" sz="3600" dirty="0">
                <a:solidFill>
                  <a:schemeClr val="accent6"/>
                </a:solidFill>
              </a:rPr>
              <a:t>A</a:t>
            </a:r>
            <a:r>
              <a:rPr lang="en-US" sz="3600" dirty="0"/>
              <a:t> × </a:t>
            </a:r>
            <a:r>
              <a:rPr lang="en-US" sz="3600" dirty="0">
                <a:solidFill>
                  <a:schemeClr val="accent1"/>
                </a:solidFill>
              </a:rPr>
              <a:t>EF</a:t>
            </a:r>
            <a:r>
              <a:rPr lang="en-US" sz="3600" dirty="0"/>
              <a:t> × </a:t>
            </a:r>
            <a:r>
              <a:rPr lang="en-US" sz="3600" dirty="0">
                <a:solidFill>
                  <a:schemeClr val="accent2"/>
                </a:solidFill>
              </a:rPr>
              <a:t>(1−ER/100)</a:t>
            </a:r>
          </a:p>
          <a:p>
            <a:endParaRPr lang="en-US" sz="2400" dirty="0"/>
          </a:p>
          <a:p>
            <a:r>
              <a:rPr lang="en-US" sz="3200" dirty="0">
                <a:solidFill>
                  <a:schemeClr val="accent6"/>
                </a:solidFill>
              </a:rPr>
              <a:t>A</a:t>
            </a:r>
            <a:r>
              <a:rPr lang="en-US" sz="3200" i="1" dirty="0">
                <a:solidFill>
                  <a:schemeClr val="accent6"/>
                </a:solidFill>
              </a:rPr>
              <a:t> </a:t>
            </a:r>
            <a:r>
              <a:rPr lang="en-US" sz="3200" dirty="0">
                <a:solidFill>
                  <a:schemeClr val="accent6"/>
                </a:solidFill>
              </a:rPr>
              <a:t>= activity total</a:t>
            </a:r>
          </a:p>
          <a:p>
            <a:r>
              <a:rPr lang="en-US" sz="3200" dirty="0">
                <a:solidFill>
                  <a:schemeClr val="accent1"/>
                </a:solidFill>
              </a:rPr>
              <a:t>EF = emission factor</a:t>
            </a:r>
          </a:p>
          <a:p>
            <a:r>
              <a:rPr lang="en-US" sz="3200" dirty="0">
                <a:solidFill>
                  <a:schemeClr val="accent2"/>
                </a:solidFill>
              </a:rPr>
              <a:t>ER = overall emission reduction efficiency (%)</a:t>
            </a:r>
          </a:p>
          <a:p>
            <a:endParaRPr lang="en-US" sz="2400" dirty="0"/>
          </a:p>
        </p:txBody>
      </p:sp>
    </p:spTree>
    <p:extLst>
      <p:ext uri="{BB962C8B-B14F-4D97-AF65-F5344CB8AC3E}">
        <p14:creationId xmlns:p14="http://schemas.microsoft.com/office/powerpoint/2010/main" val="207698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The ER term is related to emissions controls and rules that reduce emissions (all are percentages less than 100)</a:t>
            </a:r>
          </a:p>
        </p:txBody>
      </p:sp>
      <p:sp>
        <p:nvSpPr>
          <p:cNvPr id="3" name="Content Placeholder 2"/>
          <p:cNvSpPr>
            <a:spLocks noGrp="1"/>
          </p:cNvSpPr>
          <p:nvPr>
            <p:ph idx="1"/>
          </p:nvPr>
        </p:nvSpPr>
        <p:spPr/>
        <p:txBody>
          <a:bodyPr>
            <a:noAutofit/>
          </a:bodyPr>
          <a:lstStyle/>
          <a:p>
            <a:pPr marL="0" indent="0">
              <a:buNone/>
            </a:pPr>
            <a:r>
              <a:rPr lang="en-US" sz="2400" dirty="0"/>
              <a:t>Control Data Elements</a:t>
            </a:r>
          </a:p>
          <a:p>
            <a:pPr lvl="0"/>
            <a:r>
              <a:rPr lang="en-US" sz="2200" u="sng" dirty="0">
                <a:solidFill>
                  <a:schemeClr val="accent5"/>
                </a:solidFill>
              </a:rPr>
              <a:t>Control efficiency</a:t>
            </a:r>
            <a:r>
              <a:rPr lang="en-US" sz="2200" dirty="0"/>
              <a:t>: the efficiency by which a control device or measure reduces emissions for a particular pollutant.</a:t>
            </a:r>
          </a:p>
          <a:p>
            <a:pPr lvl="0"/>
            <a:r>
              <a:rPr lang="en-US" sz="2200" u="sng" dirty="0">
                <a:solidFill>
                  <a:schemeClr val="accent5"/>
                </a:solidFill>
              </a:rPr>
              <a:t>Control Capture efficiency</a:t>
            </a:r>
            <a:r>
              <a:rPr lang="en-US" sz="2200" dirty="0"/>
              <a:t>: portion of an exhaust gas stream actually collected for routing to a set of control devices.</a:t>
            </a:r>
          </a:p>
          <a:p>
            <a:pPr lvl="0"/>
            <a:r>
              <a:rPr lang="en-US" sz="2200" u="sng" dirty="0">
                <a:solidFill>
                  <a:schemeClr val="accent5"/>
                </a:solidFill>
              </a:rPr>
              <a:t>Control Effectiveness</a:t>
            </a:r>
            <a:r>
              <a:rPr lang="en-US" sz="2200" u="sng" dirty="0"/>
              <a:t>:</a:t>
            </a:r>
            <a:r>
              <a:rPr lang="en-US" sz="2200" dirty="0"/>
              <a:t> amount time or activity throughput that a control approach is operating as designed, including the capture and reduction devices.</a:t>
            </a:r>
          </a:p>
          <a:p>
            <a:pPr lvl="0"/>
            <a:r>
              <a:rPr lang="en-US" sz="2200" u="sng" dirty="0">
                <a:solidFill>
                  <a:schemeClr val="accent5"/>
                </a:solidFill>
              </a:rPr>
              <a:t>Rule penetration</a:t>
            </a:r>
            <a:r>
              <a:rPr lang="en-US" sz="2200" dirty="0"/>
              <a:t>: amount of a nonpoint source category activity that is covered by the reported control measures.</a:t>
            </a:r>
          </a:p>
          <a:p>
            <a:pPr lvl="0"/>
            <a:r>
              <a:rPr lang="en-US" sz="2200" u="sng" dirty="0">
                <a:solidFill>
                  <a:schemeClr val="accent5"/>
                </a:solidFill>
              </a:rPr>
              <a:t>Rule effectiveness</a:t>
            </a:r>
            <a:r>
              <a:rPr lang="en-US" sz="2200" u="sng" dirty="0"/>
              <a:t>:</a:t>
            </a:r>
            <a:r>
              <a:rPr lang="en-US" sz="2200" dirty="0"/>
              <a:t> a rating of how well a regulatory program achieves all possible emissions reductions.</a:t>
            </a:r>
          </a:p>
          <a:p>
            <a:endParaRPr lang="en-US" sz="2000" dirty="0"/>
          </a:p>
        </p:txBody>
      </p:sp>
    </p:spTree>
    <p:extLst>
      <p:ext uri="{BB962C8B-B14F-4D97-AF65-F5344CB8AC3E}">
        <p14:creationId xmlns:p14="http://schemas.microsoft.com/office/powerpoint/2010/main" val="139991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t>Inventory Development for the 2017 Ozone SIP:</a:t>
            </a:r>
            <a:br>
              <a:rPr lang="en-US" sz="3000" b="1" dirty="0"/>
            </a:br>
            <a:r>
              <a:rPr lang="en-US" sz="3000" b="1" dirty="0"/>
              <a:t>2011 </a:t>
            </a:r>
            <a:r>
              <a:rPr lang="en-US" sz="2800" b="1" dirty="0"/>
              <a:t>Base Year Inventory</a:t>
            </a:r>
            <a:br>
              <a:rPr lang="en-US" sz="3200" dirty="0"/>
            </a:b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Condensate Tanks</a:t>
                </a:r>
              </a:p>
              <a:p>
                <a:pPr marL="0" indent="0">
                  <a:buNone/>
                </a:pPr>
                <a:r>
                  <a:rPr lang="en-US" dirty="0"/>
                  <a:t>Equation (2) Emissions (</a:t>
                </a:r>
                <a:r>
                  <a:rPr lang="en-US" dirty="0" err="1"/>
                  <a:t>lbs</a:t>
                </a:r>
                <a:r>
                  <a:rPr lang="en-US" dirty="0"/>
                  <a:t>) = 2011 Oil Production (</a:t>
                </a:r>
                <a:r>
                  <a:rPr lang="en-US" dirty="0" err="1"/>
                  <a:t>bbls</a:t>
                </a:r>
                <a:r>
                  <a:rPr lang="en-US" dirty="0"/>
                  <a:t>) X 13.7(</a:t>
                </a:r>
                <a:r>
                  <a:rPr lang="en-US" dirty="0" err="1"/>
                  <a:t>lbs</a:t>
                </a:r>
                <a:r>
                  <a:rPr lang="en-US" dirty="0"/>
                  <a:t>/</a:t>
                </a:r>
                <a:r>
                  <a:rPr lang="en-US" dirty="0" err="1"/>
                  <a:t>bbl</a:t>
                </a:r>
                <a:r>
                  <a:rPr lang="en-US" dirty="0"/>
                  <a:t>) X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1−(90%×97.7%×80%×75%)</m:t>
                        </m:r>
                      </m:e>
                    </m:d>
                  </m:oMath>
                </a14:m>
                <a:endParaRPr lang="en-US" dirty="0"/>
              </a:p>
              <a:p>
                <a:pPr marL="0" indent="0">
                  <a:buNone/>
                </a:pPr>
                <a:r>
                  <a:rPr lang="en-US" dirty="0"/>
                  <a:t>       = 2011 Oil Production (</a:t>
                </a:r>
                <a:r>
                  <a:rPr lang="en-US" dirty="0" err="1"/>
                  <a:t>bbls</a:t>
                </a:r>
                <a:r>
                  <a:rPr lang="en-US" dirty="0"/>
                  <a:t>) X 13.7(</a:t>
                </a:r>
                <a:r>
                  <a:rPr lang="en-US" dirty="0" err="1"/>
                  <a:t>lbs</a:t>
                </a:r>
                <a:r>
                  <a:rPr lang="en-US" dirty="0"/>
                  <a:t>/</a:t>
                </a:r>
                <a:r>
                  <a:rPr lang="en-US" dirty="0" err="1"/>
                  <a:t>bbl</a:t>
                </a:r>
                <a:r>
                  <a:rPr lang="en-US" dirty="0"/>
                  <a:t>) X 0.472</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r="-1217"/>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973325725"/>
              </p:ext>
            </p:extLst>
          </p:nvPr>
        </p:nvGraphicFramePr>
        <p:xfrm>
          <a:off x="1099566" y="3212050"/>
          <a:ext cx="7971282" cy="3099850"/>
        </p:xfrm>
        <a:graphic>
          <a:graphicData uri="http://schemas.openxmlformats.org/drawingml/2006/table">
            <a:tbl>
              <a:tblPr firstRow="1" firstCol="1" bandRow="1">
                <a:tableStyleId>{5C22544A-7EE6-4342-B048-85BDC9FD1C3A}</a:tableStyleId>
              </a:tblPr>
              <a:tblGrid>
                <a:gridCol w="5064528">
                  <a:extLst>
                    <a:ext uri="{9D8B030D-6E8A-4147-A177-3AD203B41FA5}">
                      <a16:colId xmlns:a16="http://schemas.microsoft.com/office/drawing/2014/main" val="20000"/>
                    </a:ext>
                  </a:extLst>
                </a:gridCol>
                <a:gridCol w="855977">
                  <a:extLst>
                    <a:ext uri="{9D8B030D-6E8A-4147-A177-3AD203B41FA5}">
                      <a16:colId xmlns:a16="http://schemas.microsoft.com/office/drawing/2014/main" val="20001"/>
                    </a:ext>
                  </a:extLst>
                </a:gridCol>
                <a:gridCol w="855977">
                  <a:extLst>
                    <a:ext uri="{9D8B030D-6E8A-4147-A177-3AD203B41FA5}">
                      <a16:colId xmlns:a16="http://schemas.microsoft.com/office/drawing/2014/main" val="20002"/>
                    </a:ext>
                  </a:extLst>
                </a:gridCol>
                <a:gridCol w="1194800">
                  <a:extLst>
                    <a:ext uri="{9D8B030D-6E8A-4147-A177-3AD203B41FA5}">
                      <a16:colId xmlns:a16="http://schemas.microsoft.com/office/drawing/2014/main" val="20003"/>
                    </a:ext>
                  </a:extLst>
                </a:gridCol>
              </a:tblGrid>
              <a:tr h="1041155">
                <a:tc gridSpan="2">
                  <a:txBody>
                    <a:bodyPr/>
                    <a:lstStyle/>
                    <a:p>
                      <a:pPr marL="0" marR="0" algn="just">
                        <a:lnSpc>
                          <a:spcPct val="107000"/>
                        </a:lnSpc>
                        <a:spcBef>
                          <a:spcPts val="0"/>
                        </a:spcBef>
                        <a:spcAft>
                          <a:spcPts val="0"/>
                        </a:spcAft>
                      </a:pPr>
                      <a:r>
                        <a:rPr lang="en-US" sz="2400" dirty="0">
                          <a:effectLst/>
                        </a:rPr>
                        <a:t>Base Year 2011 oil and gas condensate tank emissions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nSpc>
                          <a:spcPct val="107000"/>
                        </a:lnSpc>
                      </a:pPr>
                      <a:endParaRPr lang="en-US" sz="1400">
                        <a:effectLst/>
                        <a:latin typeface="Calibri" panose="020F0502020204030204" pitchFamily="34" charset="0"/>
                      </a:endParaRPr>
                    </a:p>
                  </a:txBody>
                  <a:tcPr marL="68580" marR="68580" marT="0" marB="0" anchor="b"/>
                </a:tc>
                <a:tc>
                  <a:txBody>
                    <a:bodyPr/>
                    <a:lstStyle/>
                    <a:p>
                      <a:pPr>
                        <a:lnSpc>
                          <a:spcPct val="107000"/>
                        </a:lnSpc>
                      </a:pPr>
                      <a:endParaRPr lang="en-US" sz="1400">
                        <a:effectLst/>
                        <a:latin typeface="Calibri" panose="020F0502020204030204" pitchFamily="34" charset="0"/>
                      </a:endParaRPr>
                    </a:p>
                  </a:txBody>
                  <a:tcPr marL="68580" marR="68580" marT="0" marB="0" anchor="b"/>
                </a:tc>
                <a:extLst>
                  <a:ext uri="{0D108BD9-81ED-4DB2-BD59-A6C34878D82A}">
                    <a16:rowId xmlns:a16="http://schemas.microsoft.com/office/drawing/2014/main" val="10000"/>
                  </a:ext>
                </a:extLst>
              </a:tr>
              <a:tr h="508770">
                <a:tc>
                  <a:txBody>
                    <a:bodyPr/>
                    <a:lstStyle/>
                    <a:p>
                      <a:pPr>
                        <a:lnSpc>
                          <a:spcPct val="107000"/>
                        </a:lnSpc>
                      </a:pPr>
                      <a:endParaRPr lang="en-US" sz="1400">
                        <a:effectLst/>
                        <a:latin typeface="Calibri" panose="020F0502020204030204" pitchFamily="34" charset="0"/>
                      </a:endParaRPr>
                    </a:p>
                  </a:txBody>
                  <a:tcPr marL="68580" marR="68580" marT="0" marB="0" anchor="b"/>
                </a:tc>
                <a:tc gridSpan="3">
                  <a:txBody>
                    <a:bodyPr/>
                    <a:lstStyle/>
                    <a:p>
                      <a:pPr marL="0" marR="0" algn="ctr">
                        <a:lnSpc>
                          <a:spcPct val="107000"/>
                        </a:lnSpc>
                        <a:spcBef>
                          <a:spcPts val="0"/>
                        </a:spcBef>
                        <a:spcAft>
                          <a:spcPts val="0"/>
                        </a:spcAft>
                      </a:pPr>
                      <a:r>
                        <a:rPr lang="en-US" sz="2400">
                          <a:effectLst/>
                        </a:rPr>
                        <a:t>2011 (tpd)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8770">
                <a:tc>
                  <a:txBody>
                    <a:bodyPr/>
                    <a:lstStyle/>
                    <a:p>
                      <a:pPr marL="0" marR="0" algn="ctr">
                        <a:lnSpc>
                          <a:spcPct val="107000"/>
                        </a:lnSpc>
                        <a:spcBef>
                          <a:spcPts val="0"/>
                        </a:spcBef>
                        <a:spcAft>
                          <a:spcPts val="0"/>
                        </a:spcAft>
                      </a:pPr>
                      <a:r>
                        <a:rPr lang="en-US" sz="2400">
                          <a:effectLst/>
                        </a:rPr>
                        <a:t>Pollutant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VOC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NOx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CO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041155">
                <a:tc>
                  <a:txBody>
                    <a:bodyPr/>
                    <a:lstStyle/>
                    <a:p>
                      <a:pPr marL="0" marR="0" algn="ctr">
                        <a:lnSpc>
                          <a:spcPct val="107000"/>
                        </a:lnSpc>
                        <a:spcBef>
                          <a:spcPts val="0"/>
                        </a:spcBef>
                        <a:spcAft>
                          <a:spcPts val="0"/>
                        </a:spcAft>
                      </a:pPr>
                      <a:r>
                        <a:rPr lang="en-US" sz="2400">
                          <a:effectLst/>
                        </a:rPr>
                        <a:t>Condensate Tank Emissions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216.0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6920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571"/>
          </a:xfrm>
        </p:spPr>
        <p:txBody>
          <a:bodyPr anchor="t">
            <a:normAutofit/>
          </a:bodyPr>
          <a:lstStyle/>
          <a:p>
            <a:r>
              <a:rPr lang="en-US" sz="3000" b="1" dirty="0"/>
              <a:t>2011 oil and gas well pad source emissions</a:t>
            </a:r>
            <a:endParaRPr lang="en-US" sz="3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6562046"/>
              </p:ext>
            </p:extLst>
          </p:nvPr>
        </p:nvGraphicFramePr>
        <p:xfrm>
          <a:off x="932688" y="931736"/>
          <a:ext cx="7507225" cy="5544712"/>
        </p:xfrm>
        <a:graphic>
          <a:graphicData uri="http://schemas.openxmlformats.org/drawingml/2006/table">
            <a:tbl>
              <a:tblPr firstRow="1" firstCol="1" bandRow="1">
                <a:tableStyleId>{5C22544A-7EE6-4342-B048-85BDC9FD1C3A}</a:tableStyleId>
              </a:tblPr>
              <a:tblGrid>
                <a:gridCol w="4444729">
                  <a:extLst>
                    <a:ext uri="{9D8B030D-6E8A-4147-A177-3AD203B41FA5}">
                      <a16:colId xmlns:a16="http://schemas.microsoft.com/office/drawing/2014/main" val="20000"/>
                    </a:ext>
                  </a:extLst>
                </a:gridCol>
                <a:gridCol w="901839">
                  <a:extLst>
                    <a:ext uri="{9D8B030D-6E8A-4147-A177-3AD203B41FA5}">
                      <a16:colId xmlns:a16="http://schemas.microsoft.com/office/drawing/2014/main" val="20001"/>
                    </a:ext>
                  </a:extLst>
                </a:gridCol>
                <a:gridCol w="901839">
                  <a:extLst>
                    <a:ext uri="{9D8B030D-6E8A-4147-A177-3AD203B41FA5}">
                      <a16:colId xmlns:a16="http://schemas.microsoft.com/office/drawing/2014/main" val="20002"/>
                    </a:ext>
                  </a:extLst>
                </a:gridCol>
                <a:gridCol w="1258818">
                  <a:extLst>
                    <a:ext uri="{9D8B030D-6E8A-4147-A177-3AD203B41FA5}">
                      <a16:colId xmlns:a16="http://schemas.microsoft.com/office/drawing/2014/main" val="20003"/>
                    </a:ext>
                  </a:extLst>
                </a:gridCol>
              </a:tblGrid>
              <a:tr h="616805">
                <a:tc>
                  <a:txBody>
                    <a:bodyPr/>
                    <a:lstStyle/>
                    <a:p>
                      <a:pPr marL="0" marR="0" algn="ctr">
                        <a:lnSpc>
                          <a:spcPct val="107000"/>
                        </a:lnSpc>
                        <a:spcBef>
                          <a:spcPts val="0"/>
                        </a:spcBef>
                        <a:spcAft>
                          <a:spcPts val="0"/>
                        </a:spcAft>
                      </a:pPr>
                      <a:r>
                        <a:rPr lang="en-US" sz="1800" dirty="0">
                          <a:effectLst/>
                        </a:rPr>
                        <a:t>Table 4. 2011 oil and gas well pad source emissions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a:lnSpc>
                          <a:spcPct val="107000"/>
                        </a:lnSpc>
                      </a:pPr>
                      <a:endParaRPr lang="en-US" sz="1100">
                        <a:effectLst/>
                        <a:latin typeface="Calibri" panose="020F0502020204030204" pitchFamily="34" charset="0"/>
                      </a:endParaRPr>
                    </a:p>
                  </a:txBody>
                  <a:tcPr marL="63539" marR="63539" marT="0" marB="0" anchor="b"/>
                </a:tc>
                <a:tc>
                  <a:txBody>
                    <a:bodyPr/>
                    <a:lstStyle/>
                    <a:p>
                      <a:pPr>
                        <a:lnSpc>
                          <a:spcPct val="107000"/>
                        </a:lnSpc>
                      </a:pPr>
                      <a:endParaRPr lang="en-US" sz="1100">
                        <a:effectLst/>
                        <a:latin typeface="Calibri" panose="020F0502020204030204" pitchFamily="34" charset="0"/>
                      </a:endParaRPr>
                    </a:p>
                  </a:txBody>
                  <a:tcPr marL="63539" marR="63539" marT="0" marB="0" anchor="b"/>
                </a:tc>
                <a:tc>
                  <a:txBody>
                    <a:bodyPr/>
                    <a:lstStyle/>
                    <a:p>
                      <a:pPr>
                        <a:lnSpc>
                          <a:spcPct val="107000"/>
                        </a:lnSpc>
                      </a:pPr>
                      <a:endParaRPr lang="en-US" sz="1100">
                        <a:effectLst/>
                        <a:latin typeface="Calibri" panose="020F0502020204030204" pitchFamily="34" charset="0"/>
                      </a:endParaRPr>
                    </a:p>
                  </a:txBody>
                  <a:tcPr marL="63539" marR="63539" marT="0" marB="0" anchor="b"/>
                </a:tc>
                <a:extLst>
                  <a:ext uri="{0D108BD9-81ED-4DB2-BD59-A6C34878D82A}">
                    <a16:rowId xmlns:a16="http://schemas.microsoft.com/office/drawing/2014/main" val="10000"/>
                  </a:ext>
                </a:extLst>
              </a:tr>
              <a:tr h="308404">
                <a:tc>
                  <a:txBody>
                    <a:bodyPr/>
                    <a:lstStyle/>
                    <a:p>
                      <a:pPr>
                        <a:lnSpc>
                          <a:spcPct val="107000"/>
                        </a:lnSpc>
                      </a:pPr>
                      <a:endParaRPr lang="en-US" sz="1100">
                        <a:effectLst/>
                        <a:latin typeface="Calibri" panose="020F0502020204030204" pitchFamily="34" charset="0"/>
                      </a:endParaRPr>
                    </a:p>
                  </a:txBody>
                  <a:tcPr marL="63539" marR="63539" marT="0" marB="0" anchor="b"/>
                </a:tc>
                <a:tc gridSpan="3">
                  <a:txBody>
                    <a:bodyPr/>
                    <a:lstStyle/>
                    <a:p>
                      <a:pPr marL="0" marR="0" algn="ctr">
                        <a:lnSpc>
                          <a:spcPct val="107000"/>
                        </a:lnSpc>
                        <a:spcBef>
                          <a:spcPts val="0"/>
                        </a:spcBef>
                        <a:spcAft>
                          <a:spcPts val="0"/>
                        </a:spcAft>
                      </a:pPr>
                      <a:r>
                        <a:rPr lang="en-US" sz="1800">
                          <a:effectLst/>
                        </a:rPr>
                        <a:t>2011 (tpd)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8404">
                <a:tc>
                  <a:txBody>
                    <a:bodyPr/>
                    <a:lstStyle/>
                    <a:p>
                      <a:pPr marL="0" marR="0" algn="ctr">
                        <a:lnSpc>
                          <a:spcPct val="107000"/>
                        </a:lnSpc>
                        <a:spcBef>
                          <a:spcPts val="0"/>
                        </a:spcBef>
                        <a:spcAft>
                          <a:spcPts val="0"/>
                        </a:spcAft>
                      </a:pPr>
                      <a:r>
                        <a:rPr lang="en-US" sz="1800">
                          <a:effectLst/>
                        </a:rPr>
                        <a:t>Oil and Gas Area 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ctr">
                        <a:lnSpc>
                          <a:spcPct val="107000"/>
                        </a:lnSpc>
                        <a:spcBef>
                          <a:spcPts val="0"/>
                        </a:spcBef>
                        <a:spcAft>
                          <a:spcPts val="0"/>
                        </a:spcAft>
                      </a:pPr>
                      <a:r>
                        <a:rPr lang="en-US" sz="1800">
                          <a:effectLst/>
                        </a:rPr>
                        <a:t>VOC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ctr">
                        <a:lnSpc>
                          <a:spcPct val="107000"/>
                        </a:lnSpc>
                        <a:spcBef>
                          <a:spcPts val="0"/>
                        </a:spcBef>
                        <a:spcAft>
                          <a:spcPts val="0"/>
                        </a:spcAft>
                      </a:pPr>
                      <a:r>
                        <a:rPr lang="en-US" sz="1800">
                          <a:effectLst/>
                        </a:rPr>
                        <a:t>NOx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ctr">
                        <a:lnSpc>
                          <a:spcPct val="107000"/>
                        </a:lnSpc>
                        <a:spcBef>
                          <a:spcPts val="0"/>
                        </a:spcBef>
                        <a:spcAft>
                          <a:spcPts val="0"/>
                        </a:spcAft>
                      </a:pPr>
                      <a:r>
                        <a:rPr lang="en-US" sz="1800">
                          <a:effectLst/>
                        </a:rPr>
                        <a:t>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2"/>
                  </a:ext>
                </a:extLst>
              </a:tr>
              <a:tr h="308404">
                <a:tc>
                  <a:txBody>
                    <a:bodyPr/>
                    <a:lstStyle/>
                    <a:p>
                      <a:pPr marL="0" marR="0">
                        <a:lnSpc>
                          <a:spcPct val="107000"/>
                        </a:lnSpc>
                        <a:spcBef>
                          <a:spcPts val="0"/>
                        </a:spcBef>
                        <a:spcAft>
                          <a:spcPts val="0"/>
                        </a:spcAft>
                      </a:pPr>
                      <a:r>
                        <a:rPr lang="en-US" sz="1800" dirty="0">
                          <a:effectLst/>
                        </a:rPr>
                        <a:t>Drill rigs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3"/>
                  </a:ext>
                </a:extLst>
              </a:tr>
              <a:tr h="308404">
                <a:tc>
                  <a:txBody>
                    <a:bodyPr/>
                    <a:lstStyle/>
                    <a:p>
                      <a:pPr marL="0" marR="0">
                        <a:lnSpc>
                          <a:spcPct val="107000"/>
                        </a:lnSpc>
                        <a:spcBef>
                          <a:spcPts val="0"/>
                        </a:spcBef>
                        <a:spcAft>
                          <a:spcPts val="0"/>
                        </a:spcAft>
                      </a:pPr>
                      <a:r>
                        <a:rPr lang="en-US" sz="1800">
                          <a:effectLst/>
                        </a:rPr>
                        <a:t>Exempt engines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4"/>
                  </a:ext>
                </a:extLst>
              </a:tr>
              <a:tr h="308404">
                <a:tc>
                  <a:txBody>
                    <a:bodyPr/>
                    <a:lstStyle/>
                    <a:p>
                      <a:pPr marL="0" marR="0">
                        <a:lnSpc>
                          <a:spcPct val="107000"/>
                        </a:lnSpc>
                        <a:spcBef>
                          <a:spcPts val="0"/>
                        </a:spcBef>
                        <a:spcAft>
                          <a:spcPts val="0"/>
                        </a:spcAft>
                      </a:pPr>
                      <a:r>
                        <a:rPr lang="en-US" sz="1800">
                          <a:effectLst/>
                        </a:rPr>
                        <a:t>Fugitives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5"/>
                  </a:ext>
                </a:extLst>
              </a:tr>
              <a:tr h="308404">
                <a:tc>
                  <a:txBody>
                    <a:bodyPr/>
                    <a:lstStyle/>
                    <a:p>
                      <a:pPr marL="0" marR="0">
                        <a:lnSpc>
                          <a:spcPct val="107000"/>
                        </a:lnSpc>
                        <a:spcBef>
                          <a:spcPts val="0"/>
                        </a:spcBef>
                        <a:spcAft>
                          <a:spcPts val="0"/>
                        </a:spcAft>
                      </a:pPr>
                      <a:r>
                        <a:rPr lang="en-US" sz="1800">
                          <a:effectLst/>
                        </a:rPr>
                        <a:t>Heaters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6"/>
                  </a:ext>
                </a:extLst>
              </a:tr>
              <a:tr h="308404">
                <a:tc>
                  <a:txBody>
                    <a:bodyPr/>
                    <a:lstStyle/>
                    <a:p>
                      <a:pPr marL="0" marR="0">
                        <a:lnSpc>
                          <a:spcPct val="107000"/>
                        </a:lnSpc>
                        <a:spcBef>
                          <a:spcPts val="0"/>
                        </a:spcBef>
                        <a:spcAft>
                          <a:spcPts val="0"/>
                        </a:spcAft>
                      </a:pPr>
                      <a:r>
                        <a:rPr lang="en-US" sz="1800">
                          <a:effectLst/>
                        </a:rPr>
                        <a:t>Misc. (spills, workover rigs,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7"/>
                  </a:ext>
                </a:extLst>
              </a:tr>
              <a:tr h="308404">
                <a:tc>
                  <a:txBody>
                    <a:bodyPr/>
                    <a:lstStyle/>
                    <a:p>
                      <a:pPr marL="0" marR="0">
                        <a:lnSpc>
                          <a:spcPct val="107000"/>
                        </a:lnSpc>
                        <a:spcBef>
                          <a:spcPts val="0"/>
                        </a:spcBef>
                        <a:spcAft>
                          <a:spcPts val="0"/>
                        </a:spcAft>
                      </a:pPr>
                      <a:r>
                        <a:rPr lang="en-US" sz="1800">
                          <a:effectLst/>
                        </a:rPr>
                        <a:t>Pneumatic devices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8"/>
                  </a:ext>
                </a:extLst>
              </a:tr>
              <a:tr h="308404">
                <a:tc>
                  <a:txBody>
                    <a:bodyPr/>
                    <a:lstStyle/>
                    <a:p>
                      <a:pPr marL="0" marR="0">
                        <a:lnSpc>
                          <a:spcPct val="107000"/>
                        </a:lnSpc>
                        <a:spcBef>
                          <a:spcPts val="0"/>
                        </a:spcBef>
                        <a:spcAft>
                          <a:spcPts val="0"/>
                        </a:spcAft>
                      </a:pPr>
                      <a:r>
                        <a:rPr lang="en-US" sz="1800">
                          <a:effectLst/>
                        </a:rPr>
                        <a:t>Pneumatic pumps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09"/>
                  </a:ext>
                </a:extLst>
              </a:tr>
              <a:tr h="610254">
                <a:tc>
                  <a:txBody>
                    <a:bodyPr/>
                    <a:lstStyle/>
                    <a:p>
                      <a:pPr marL="0" marR="0">
                        <a:lnSpc>
                          <a:spcPct val="107000"/>
                        </a:lnSpc>
                        <a:spcBef>
                          <a:spcPts val="0"/>
                        </a:spcBef>
                        <a:spcAft>
                          <a:spcPts val="0"/>
                        </a:spcAft>
                      </a:pPr>
                      <a:r>
                        <a:rPr lang="en-US" sz="1800">
                          <a:effectLst/>
                        </a:rPr>
                        <a:t>Truck loading of condensate liquid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10"/>
                  </a:ext>
                </a:extLst>
              </a:tr>
              <a:tr h="308404">
                <a:tc>
                  <a:txBody>
                    <a:bodyPr/>
                    <a:lstStyle/>
                    <a:p>
                      <a:pPr marL="0" marR="0">
                        <a:lnSpc>
                          <a:spcPct val="107000"/>
                        </a:lnSpc>
                        <a:spcBef>
                          <a:spcPts val="0"/>
                        </a:spcBef>
                        <a:spcAft>
                          <a:spcPts val="0"/>
                        </a:spcAft>
                      </a:pPr>
                      <a:r>
                        <a:rPr lang="en-US" sz="1800">
                          <a:effectLst/>
                        </a:rPr>
                        <a:t>Venting - blowdowns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11"/>
                  </a:ext>
                </a:extLst>
              </a:tr>
              <a:tr h="616805">
                <a:tc>
                  <a:txBody>
                    <a:bodyPr/>
                    <a:lstStyle/>
                    <a:p>
                      <a:pPr marL="0" marR="0">
                        <a:lnSpc>
                          <a:spcPct val="107000"/>
                        </a:lnSpc>
                        <a:spcBef>
                          <a:spcPts val="0"/>
                        </a:spcBef>
                        <a:spcAft>
                          <a:spcPts val="0"/>
                        </a:spcAft>
                      </a:pPr>
                      <a:r>
                        <a:rPr lang="en-US" sz="1800">
                          <a:effectLst/>
                        </a:rPr>
                        <a:t>Venting - initial completions and recompletions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12"/>
                  </a:ext>
                </a:extLst>
              </a:tr>
              <a:tr h="308404">
                <a:tc>
                  <a:txBody>
                    <a:bodyPr/>
                    <a:lstStyle/>
                    <a:p>
                      <a:pPr marL="0" marR="0">
                        <a:lnSpc>
                          <a:spcPct val="107000"/>
                        </a:lnSpc>
                        <a:spcBef>
                          <a:spcPts val="0"/>
                        </a:spcBef>
                        <a:spcAft>
                          <a:spcPts val="0"/>
                        </a:spcAft>
                      </a:pPr>
                      <a:r>
                        <a:rPr lang="en-US" sz="1800">
                          <a:effectLst/>
                        </a:rPr>
                        <a:t>Water tank losses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13"/>
                  </a:ext>
                </a:extLst>
              </a:tr>
              <a:tr h="308404">
                <a:tc>
                  <a:txBody>
                    <a:bodyPr/>
                    <a:lstStyle/>
                    <a:p>
                      <a:pPr marL="0" marR="0" algn="r">
                        <a:lnSpc>
                          <a:spcPct val="107000"/>
                        </a:lnSpc>
                        <a:spcBef>
                          <a:spcPts val="0"/>
                        </a:spcBef>
                        <a:spcAft>
                          <a:spcPts val="0"/>
                        </a:spcAft>
                      </a:pPr>
                      <a:r>
                        <a:rPr lang="en-US" sz="18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48.9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a:effectLst/>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tc>
                  <a:txBody>
                    <a:bodyPr/>
                    <a:lstStyle/>
                    <a:p>
                      <a:pPr marL="0" marR="0" algn="r">
                        <a:lnSpc>
                          <a:spcPct val="107000"/>
                        </a:lnSpc>
                        <a:spcBef>
                          <a:spcPts val="0"/>
                        </a:spcBef>
                        <a:spcAft>
                          <a:spcPts val="0"/>
                        </a:spcAft>
                      </a:pPr>
                      <a:r>
                        <a:rPr lang="en-US" sz="1800" dirty="0">
                          <a:effectLst/>
                        </a:rPr>
                        <a:t>12.9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39" marR="63539"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5936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62507"/>
          </a:xfrm>
        </p:spPr>
        <p:txBody>
          <a:bodyPr>
            <a:normAutofit fontScale="90000"/>
          </a:bodyPr>
          <a:lstStyle/>
          <a:p>
            <a:pPr lvl="0" eaLnBrk="0" fontAlgn="base" hangingPunct="0">
              <a:lnSpc>
                <a:spcPct val="100000"/>
              </a:lnSpc>
              <a:spcAft>
                <a:spcPct val="0"/>
              </a:spcAft>
            </a:pPr>
            <a:r>
              <a:rPr kumimoji="0" lang="en-US" altLang="en-US" sz="3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2011</a:t>
            </a: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oil and gas point source emissions</a:t>
            </a:r>
            <a:br>
              <a:rPr kumimoji="0" lang="en-US" altLang="en-US" sz="6000" b="0" i="0" u="none" strike="noStrike" cap="none" normalizeH="0" baseline="0" dirty="0">
                <a:ln>
                  <a:noFill/>
                </a:ln>
                <a:solidFill>
                  <a:schemeClr val="tx1"/>
                </a:solidFill>
                <a:effectLst/>
                <a:latin typeface="Arial" panose="020B0604020202020204"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809923"/>
              </p:ext>
            </p:extLst>
          </p:nvPr>
        </p:nvGraphicFramePr>
        <p:xfrm>
          <a:off x="960118" y="996378"/>
          <a:ext cx="6327650" cy="3036125"/>
        </p:xfrm>
        <a:graphic>
          <a:graphicData uri="http://schemas.openxmlformats.org/drawingml/2006/table">
            <a:tbl>
              <a:tblPr firstRow="1" firstCol="1" bandRow="1">
                <a:tableStyleId>{5C22544A-7EE6-4342-B048-85BDC9FD1C3A}</a:tableStyleId>
              </a:tblPr>
              <a:tblGrid>
                <a:gridCol w="1965322">
                  <a:extLst>
                    <a:ext uri="{9D8B030D-6E8A-4147-A177-3AD203B41FA5}">
                      <a16:colId xmlns:a16="http://schemas.microsoft.com/office/drawing/2014/main" val="20000"/>
                    </a:ext>
                  </a:extLst>
                </a:gridCol>
                <a:gridCol w="2181164">
                  <a:extLst>
                    <a:ext uri="{9D8B030D-6E8A-4147-A177-3AD203B41FA5}">
                      <a16:colId xmlns:a16="http://schemas.microsoft.com/office/drawing/2014/main" val="20001"/>
                    </a:ext>
                  </a:extLst>
                </a:gridCol>
                <a:gridCol w="2181164">
                  <a:extLst>
                    <a:ext uri="{9D8B030D-6E8A-4147-A177-3AD203B41FA5}">
                      <a16:colId xmlns:a16="http://schemas.microsoft.com/office/drawing/2014/main" val="20002"/>
                    </a:ext>
                  </a:extLst>
                </a:gridCol>
              </a:tblGrid>
              <a:tr h="981641">
                <a:tc gridSpan="3">
                  <a:txBody>
                    <a:bodyPr/>
                    <a:lstStyle/>
                    <a:p>
                      <a:pPr marL="0" marR="0" algn="ctr">
                        <a:lnSpc>
                          <a:spcPct val="107000"/>
                        </a:lnSpc>
                        <a:spcBef>
                          <a:spcPts val="0"/>
                        </a:spcBef>
                        <a:spcAft>
                          <a:spcPts val="0"/>
                        </a:spcAft>
                      </a:pPr>
                      <a:r>
                        <a:rPr lang="en-US" sz="2800" dirty="0">
                          <a:effectLst/>
                        </a:rPr>
                        <a:t>2011 (tpd)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7242">
                <a:tc>
                  <a:txBody>
                    <a:bodyPr/>
                    <a:lstStyle/>
                    <a:p>
                      <a:pPr marL="0" marR="0" algn="ctr">
                        <a:lnSpc>
                          <a:spcPct val="107000"/>
                        </a:lnSpc>
                        <a:spcBef>
                          <a:spcPts val="0"/>
                        </a:spcBef>
                        <a:spcAft>
                          <a:spcPts val="0"/>
                        </a:spcAft>
                      </a:pPr>
                      <a:r>
                        <a:rPr lang="en-US" sz="2400" dirty="0">
                          <a:effectLst/>
                        </a:rPr>
                        <a:t>VOC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NOx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CO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27242">
                <a:tc>
                  <a:txBody>
                    <a:bodyPr/>
                    <a:lstStyle/>
                    <a:p>
                      <a:pPr marL="0" marR="0" algn="ctr">
                        <a:lnSpc>
                          <a:spcPct val="107000"/>
                        </a:lnSpc>
                        <a:spcBef>
                          <a:spcPts val="0"/>
                        </a:spcBef>
                        <a:spcAft>
                          <a:spcPts val="0"/>
                        </a:spcAft>
                      </a:pPr>
                      <a:r>
                        <a:rPr lang="en-US" sz="2400" dirty="0">
                          <a:effectLst/>
                        </a:rPr>
                        <a:t>14.8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18.1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17.0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835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213359"/>
            <a:ext cx="10515600" cy="1325563"/>
          </a:xfrm>
        </p:spPr>
        <p:txBody>
          <a:bodyPr>
            <a:normAutofit/>
          </a:bodyPr>
          <a:lstStyle/>
          <a:p>
            <a:r>
              <a:rPr lang="en-US" sz="3000" b="1" dirty="0"/>
              <a:t>Attainment Year Inven</a:t>
            </a:r>
            <a:r>
              <a:rPr lang="en-US" sz="3000" dirty="0"/>
              <a:t>tory</a:t>
            </a:r>
          </a:p>
        </p:txBody>
      </p:sp>
      <p:sp>
        <p:nvSpPr>
          <p:cNvPr id="3" name="Content Placeholder 2"/>
          <p:cNvSpPr>
            <a:spLocks noGrp="1"/>
          </p:cNvSpPr>
          <p:nvPr>
            <p:ph idx="1"/>
          </p:nvPr>
        </p:nvSpPr>
        <p:spPr>
          <a:xfrm>
            <a:off x="838200" y="1057529"/>
            <a:ext cx="10515600" cy="4351338"/>
          </a:xfrm>
        </p:spPr>
        <p:txBody>
          <a:bodyPr>
            <a:normAutofit/>
          </a:bodyPr>
          <a:lstStyle/>
          <a:p>
            <a:pPr marL="0" indent="0">
              <a:buNone/>
            </a:pPr>
            <a:r>
              <a:rPr lang="en-US" sz="2000" dirty="0"/>
              <a:t>Until 2013, most of the oil and gas production in the NAA had been from vertical wells drilled in the sandstone formations.  Since 2013, almost all of the new production has been in the Niobrara Shale formations, utilizing horizontal drilling and hydraulic fracturing (fracking).</a:t>
            </a:r>
          </a:p>
          <a:p>
            <a:pPr marL="0" indent="0">
              <a:buNone/>
            </a:pP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1020014487"/>
              </p:ext>
            </p:extLst>
          </p:nvPr>
        </p:nvGraphicFramePr>
        <p:xfrm>
          <a:off x="362712" y="1880742"/>
          <a:ext cx="11359896" cy="4840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762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chor="t">
            <a:normAutofit/>
          </a:bodyPr>
          <a:lstStyle/>
          <a:p>
            <a:r>
              <a:rPr lang="en-US" sz="3000" dirty="0"/>
              <a:t>Development of Attainment Year Inventory</a:t>
            </a:r>
          </a:p>
        </p:txBody>
      </p:sp>
      <p:sp>
        <p:nvSpPr>
          <p:cNvPr id="3" name="Content Placeholder 2"/>
          <p:cNvSpPr>
            <a:spLocks noGrp="1"/>
          </p:cNvSpPr>
          <p:nvPr>
            <p:ph idx="1"/>
          </p:nvPr>
        </p:nvSpPr>
        <p:spPr>
          <a:xfrm>
            <a:off x="838200" y="877824"/>
            <a:ext cx="10515600" cy="4351338"/>
          </a:xfrm>
        </p:spPr>
        <p:txBody>
          <a:bodyPr>
            <a:noAutofit/>
          </a:bodyPr>
          <a:lstStyle/>
          <a:p>
            <a:r>
              <a:rPr lang="en-US" sz="2000" dirty="0"/>
              <a:t>APCD and Regional Air Quality Council staff met numerous times with the top 6 oil producers. </a:t>
            </a:r>
          </a:p>
          <a:p>
            <a:r>
              <a:rPr lang="en-US" sz="2000" dirty="0"/>
              <a:t>These producers provided their 2014 activity and emission data for all of their well pad facilities, and projected oil production to the 2017 attainment year.</a:t>
            </a:r>
          </a:p>
          <a:p>
            <a:r>
              <a:rPr lang="en-US" sz="2000" dirty="0"/>
              <a:t> We accepted the non-condensate tank data as submitted.</a:t>
            </a:r>
          </a:p>
          <a:p>
            <a:r>
              <a:rPr lang="en-US" sz="2000" dirty="0"/>
              <a:t>We modified the 2017 condensate tank emissions based on Equation (1) .</a:t>
            </a:r>
          </a:p>
          <a:p>
            <a:r>
              <a:rPr lang="en-US" sz="2000" dirty="0"/>
              <a:t>We developed uncontrolled emission factors for each of the following configuration of well pads based on the 2014 data:</a:t>
            </a:r>
          </a:p>
          <a:p>
            <a:pPr lvl="1"/>
            <a:r>
              <a:rPr lang="en-US" sz="2000" dirty="0"/>
              <a:t>Tankless</a:t>
            </a:r>
          </a:p>
          <a:p>
            <a:pPr lvl="1"/>
            <a:r>
              <a:rPr lang="en-US" sz="2000" dirty="0"/>
              <a:t>Vertical Wells</a:t>
            </a:r>
          </a:p>
          <a:p>
            <a:pPr lvl="2"/>
            <a:r>
              <a:rPr lang="en-US" dirty="0"/>
              <a:t>1 stage of separation</a:t>
            </a:r>
          </a:p>
          <a:p>
            <a:pPr lvl="2"/>
            <a:r>
              <a:rPr lang="en-US" dirty="0"/>
              <a:t>2 stages of separation</a:t>
            </a:r>
          </a:p>
          <a:p>
            <a:pPr lvl="1"/>
            <a:r>
              <a:rPr lang="en-US" sz="2000" dirty="0"/>
              <a:t>Horizontal Wells</a:t>
            </a:r>
          </a:p>
          <a:p>
            <a:pPr lvl="2"/>
            <a:r>
              <a:rPr lang="en-US" dirty="0"/>
              <a:t>1 stage of separation</a:t>
            </a:r>
          </a:p>
          <a:p>
            <a:pPr lvl="2"/>
            <a:r>
              <a:rPr lang="en-US" dirty="0"/>
              <a:t>2 stages of separation</a:t>
            </a:r>
          </a:p>
          <a:p>
            <a:pPr lvl="2"/>
            <a:r>
              <a:rPr lang="en-US" dirty="0"/>
              <a:t>3 stages of separation</a:t>
            </a:r>
          </a:p>
          <a:p>
            <a:pPr lvl="2"/>
            <a:endParaRPr lang="en-US" dirty="0"/>
          </a:p>
          <a:p>
            <a:endParaRPr lang="en-US" sz="2000" dirty="0"/>
          </a:p>
        </p:txBody>
      </p:sp>
    </p:spTree>
    <p:extLst>
      <p:ext uri="{BB962C8B-B14F-4D97-AF65-F5344CB8AC3E}">
        <p14:creationId xmlns:p14="http://schemas.microsoft.com/office/powerpoint/2010/main" val="21058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chor="t">
            <a:normAutofit fontScale="90000"/>
          </a:bodyPr>
          <a:lstStyle/>
          <a:p>
            <a:r>
              <a:rPr lang="en-US" sz="3200" b="1" dirty="0"/>
              <a:t>2017 VOC emissions inventory - oil and gas condensate Tanks</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042601585"/>
              </p:ext>
            </p:extLst>
          </p:nvPr>
        </p:nvGraphicFramePr>
        <p:xfrm>
          <a:off x="838199" y="877824"/>
          <a:ext cx="10088879" cy="1600200"/>
        </p:xfrm>
        <a:graphic>
          <a:graphicData uri="http://schemas.openxmlformats.org/drawingml/2006/table">
            <a:tbl>
              <a:tblPr firstRow="1" firstCol="1" bandRow="1">
                <a:tableStyleId>{5C22544A-7EE6-4342-B048-85BDC9FD1C3A}</a:tableStyleId>
              </a:tblPr>
              <a:tblGrid>
                <a:gridCol w="1109047">
                  <a:extLst>
                    <a:ext uri="{9D8B030D-6E8A-4147-A177-3AD203B41FA5}">
                      <a16:colId xmlns:a16="http://schemas.microsoft.com/office/drawing/2014/main" val="20000"/>
                    </a:ext>
                  </a:extLst>
                </a:gridCol>
                <a:gridCol w="1106850">
                  <a:extLst>
                    <a:ext uri="{9D8B030D-6E8A-4147-A177-3AD203B41FA5}">
                      <a16:colId xmlns:a16="http://schemas.microsoft.com/office/drawing/2014/main" val="20001"/>
                    </a:ext>
                  </a:extLst>
                </a:gridCol>
                <a:gridCol w="1103569">
                  <a:extLst>
                    <a:ext uri="{9D8B030D-6E8A-4147-A177-3AD203B41FA5}">
                      <a16:colId xmlns:a16="http://schemas.microsoft.com/office/drawing/2014/main" val="20002"/>
                    </a:ext>
                  </a:extLst>
                </a:gridCol>
                <a:gridCol w="1136711">
                  <a:extLst>
                    <a:ext uri="{9D8B030D-6E8A-4147-A177-3AD203B41FA5}">
                      <a16:colId xmlns:a16="http://schemas.microsoft.com/office/drawing/2014/main" val="20003"/>
                    </a:ext>
                  </a:extLst>
                </a:gridCol>
                <a:gridCol w="1124712">
                  <a:extLst>
                    <a:ext uri="{9D8B030D-6E8A-4147-A177-3AD203B41FA5}">
                      <a16:colId xmlns:a16="http://schemas.microsoft.com/office/drawing/2014/main" val="20004"/>
                    </a:ext>
                  </a:extLst>
                </a:gridCol>
                <a:gridCol w="1325880">
                  <a:extLst>
                    <a:ext uri="{9D8B030D-6E8A-4147-A177-3AD203B41FA5}">
                      <a16:colId xmlns:a16="http://schemas.microsoft.com/office/drawing/2014/main" val="20005"/>
                    </a:ext>
                  </a:extLst>
                </a:gridCol>
                <a:gridCol w="1243584">
                  <a:extLst>
                    <a:ext uri="{9D8B030D-6E8A-4147-A177-3AD203B41FA5}">
                      <a16:colId xmlns:a16="http://schemas.microsoft.com/office/drawing/2014/main" val="20006"/>
                    </a:ext>
                  </a:extLst>
                </a:gridCol>
                <a:gridCol w="827688">
                  <a:extLst>
                    <a:ext uri="{9D8B030D-6E8A-4147-A177-3AD203B41FA5}">
                      <a16:colId xmlns:a16="http://schemas.microsoft.com/office/drawing/2014/main" val="20007"/>
                    </a:ext>
                  </a:extLst>
                </a:gridCol>
                <a:gridCol w="1110838">
                  <a:extLst>
                    <a:ext uri="{9D8B030D-6E8A-4147-A177-3AD203B41FA5}">
                      <a16:colId xmlns:a16="http://schemas.microsoft.com/office/drawing/2014/main" val="20008"/>
                    </a:ext>
                  </a:extLst>
                </a:gridCol>
              </a:tblGrid>
              <a:tr h="1337129">
                <a:tc rowSpan="2">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rowSpan="2">
                  <a:txBody>
                    <a:bodyPr/>
                    <a:lstStyle/>
                    <a:p>
                      <a:pPr marL="0" marR="0" algn="ctr">
                        <a:lnSpc>
                          <a:spcPct val="107000"/>
                        </a:lnSpc>
                        <a:spcBef>
                          <a:spcPts val="0"/>
                        </a:spcBef>
                        <a:spcAft>
                          <a:spcPts val="0"/>
                        </a:spcAft>
                      </a:pPr>
                      <a:r>
                        <a:rPr lang="en-US" sz="1600" dirty="0">
                          <a:effectLst/>
                        </a:rPr>
                        <a:t>Well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rowSpan="2">
                  <a:txBody>
                    <a:bodyPr/>
                    <a:lstStyle/>
                    <a:p>
                      <a:pPr marL="0" marR="0" algn="ctr">
                        <a:lnSpc>
                          <a:spcPct val="107000"/>
                        </a:lnSpc>
                        <a:spcBef>
                          <a:spcPts val="0"/>
                        </a:spcBef>
                        <a:spcAft>
                          <a:spcPts val="0"/>
                        </a:spcAft>
                      </a:pPr>
                      <a:r>
                        <a:rPr lang="en-US" sz="1600" dirty="0">
                          <a:effectLst/>
                        </a:rPr>
                        <a:t>Stages of Separation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2014 Oil Production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2017 Oil Production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2014 Uncontrolled Emissions Factors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b"/>
                </a:tc>
                <a:tc>
                  <a:txBody>
                    <a:bodyPr/>
                    <a:lstStyle/>
                    <a:p>
                      <a:pPr marL="0" marR="0" algn="ctr">
                        <a:lnSpc>
                          <a:spcPct val="107000"/>
                        </a:lnSpc>
                        <a:spcBef>
                          <a:spcPts val="0"/>
                        </a:spcBef>
                        <a:spcAft>
                          <a:spcPts val="0"/>
                        </a:spcAft>
                      </a:pPr>
                      <a:r>
                        <a:rPr lang="en-US" sz="1600" dirty="0">
                          <a:effectLst/>
                        </a:rPr>
                        <a:t>2017 Uncontrolled  Emissions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b"/>
                </a:tc>
                <a:tc rowSpan="2">
                  <a:txBody>
                    <a:bodyPr/>
                    <a:lstStyle/>
                    <a:p>
                      <a:pPr marL="0" marR="0" algn="ctr">
                        <a:lnSpc>
                          <a:spcPct val="107000"/>
                        </a:lnSpc>
                        <a:spcBef>
                          <a:spcPts val="0"/>
                        </a:spcBef>
                        <a:spcAft>
                          <a:spcPts val="0"/>
                        </a:spcAft>
                      </a:pPr>
                      <a:r>
                        <a:rPr lang="en-US" sz="1600" dirty="0">
                          <a:effectLst/>
                        </a:rPr>
                        <a:t>Control </a:t>
                      </a:r>
                    </a:p>
                    <a:p>
                      <a:pPr marL="0" marR="0" algn="ctr">
                        <a:lnSpc>
                          <a:spcPct val="107000"/>
                        </a:lnSpc>
                        <a:spcBef>
                          <a:spcPts val="0"/>
                        </a:spcBef>
                        <a:spcAft>
                          <a:spcPts val="0"/>
                        </a:spcAft>
                      </a:pPr>
                      <a:r>
                        <a:rPr lang="en-US" sz="1600" dirty="0">
                          <a:effectLst/>
                        </a:rPr>
                        <a:t>Rate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2017 Controlled  Emissions (tpd)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b"/>
                </a:tc>
                <a:extLst>
                  <a:ext uri="{0D108BD9-81ED-4DB2-BD59-A6C34878D82A}">
                    <a16:rowId xmlns:a16="http://schemas.microsoft.com/office/drawing/2014/main" val="10000"/>
                  </a:ext>
                </a:extLst>
              </a:tr>
              <a:tr h="2630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a:t>
                      </a:r>
                      <a:r>
                        <a:rPr lang="en-US" sz="1600" dirty="0" err="1">
                          <a:effectLst/>
                        </a:rPr>
                        <a:t>MMbbl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a:t>
                      </a:r>
                      <a:r>
                        <a:rPr lang="en-US" sz="1600" dirty="0" err="1">
                          <a:effectLst/>
                        </a:rPr>
                        <a:t>MMbbl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a:t>
                      </a:r>
                      <a:r>
                        <a:rPr lang="en-US" sz="1600" dirty="0" err="1">
                          <a:effectLst/>
                        </a:rPr>
                        <a:t>lbs</a:t>
                      </a:r>
                      <a:r>
                        <a:rPr lang="en-US" sz="1600" dirty="0">
                          <a:effectLst/>
                        </a:rPr>
                        <a:t>/</a:t>
                      </a:r>
                      <a:r>
                        <a:rPr lang="en-US" sz="1600" dirty="0" err="1">
                          <a:effectLst/>
                        </a:rPr>
                        <a:t>bbl</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ctr"/>
                </a:tc>
                <a:tc>
                  <a:txBody>
                    <a:bodyPr/>
                    <a:lstStyle/>
                    <a:p>
                      <a:pPr marL="0" marR="0" algn="ctr">
                        <a:lnSpc>
                          <a:spcPct val="107000"/>
                        </a:lnSpc>
                        <a:spcBef>
                          <a:spcPts val="0"/>
                        </a:spcBef>
                        <a:spcAft>
                          <a:spcPts val="0"/>
                        </a:spcAft>
                      </a:pPr>
                      <a:r>
                        <a:rPr lang="en-US" sz="1600" dirty="0">
                          <a:effectLst/>
                        </a:rPr>
                        <a:t> (tpd)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b"/>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 (tpd)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1" marR="55811" marT="0" marB="0" anchor="b"/>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99595163"/>
              </p:ext>
            </p:extLst>
          </p:nvPr>
        </p:nvGraphicFramePr>
        <p:xfrm>
          <a:off x="844293" y="2478024"/>
          <a:ext cx="10088879" cy="2822488"/>
        </p:xfrm>
        <a:graphic>
          <a:graphicData uri="http://schemas.openxmlformats.org/drawingml/2006/table">
            <a:tbl>
              <a:tblPr firstRow="1" firstCol="1" bandRow="1">
                <a:tableStyleId>{5C22544A-7EE6-4342-B048-85BDC9FD1C3A}</a:tableStyleId>
              </a:tblPr>
              <a:tblGrid>
                <a:gridCol w="1125423">
                  <a:extLst>
                    <a:ext uri="{9D8B030D-6E8A-4147-A177-3AD203B41FA5}">
                      <a16:colId xmlns:a16="http://schemas.microsoft.com/office/drawing/2014/main" val="20000"/>
                    </a:ext>
                  </a:extLst>
                </a:gridCol>
                <a:gridCol w="1084380">
                  <a:extLst>
                    <a:ext uri="{9D8B030D-6E8A-4147-A177-3AD203B41FA5}">
                      <a16:colId xmlns:a16="http://schemas.microsoft.com/office/drawing/2014/main" val="20001"/>
                    </a:ext>
                  </a:extLst>
                </a:gridCol>
                <a:gridCol w="1098150">
                  <a:extLst>
                    <a:ext uri="{9D8B030D-6E8A-4147-A177-3AD203B41FA5}">
                      <a16:colId xmlns:a16="http://schemas.microsoft.com/office/drawing/2014/main" val="20002"/>
                    </a:ext>
                  </a:extLst>
                </a:gridCol>
                <a:gridCol w="1142130">
                  <a:extLst>
                    <a:ext uri="{9D8B030D-6E8A-4147-A177-3AD203B41FA5}">
                      <a16:colId xmlns:a16="http://schemas.microsoft.com/office/drawing/2014/main" val="20003"/>
                    </a:ext>
                  </a:extLst>
                </a:gridCol>
                <a:gridCol w="1179576">
                  <a:extLst>
                    <a:ext uri="{9D8B030D-6E8A-4147-A177-3AD203B41FA5}">
                      <a16:colId xmlns:a16="http://schemas.microsoft.com/office/drawing/2014/main" val="20004"/>
                    </a:ext>
                  </a:extLst>
                </a:gridCol>
                <a:gridCol w="1289304">
                  <a:extLst>
                    <a:ext uri="{9D8B030D-6E8A-4147-A177-3AD203B41FA5}">
                      <a16:colId xmlns:a16="http://schemas.microsoft.com/office/drawing/2014/main" val="20005"/>
                    </a:ext>
                  </a:extLst>
                </a:gridCol>
                <a:gridCol w="1179576">
                  <a:extLst>
                    <a:ext uri="{9D8B030D-6E8A-4147-A177-3AD203B41FA5}">
                      <a16:colId xmlns:a16="http://schemas.microsoft.com/office/drawing/2014/main" val="20006"/>
                    </a:ext>
                  </a:extLst>
                </a:gridCol>
                <a:gridCol w="862102">
                  <a:extLst>
                    <a:ext uri="{9D8B030D-6E8A-4147-A177-3AD203B41FA5}">
                      <a16:colId xmlns:a16="http://schemas.microsoft.com/office/drawing/2014/main" val="20007"/>
                    </a:ext>
                  </a:extLst>
                </a:gridCol>
                <a:gridCol w="1128238">
                  <a:extLst>
                    <a:ext uri="{9D8B030D-6E8A-4147-A177-3AD203B41FA5}">
                      <a16:colId xmlns:a16="http://schemas.microsoft.com/office/drawing/2014/main" val="20008"/>
                    </a:ext>
                  </a:extLst>
                </a:gridCol>
              </a:tblGrid>
              <a:tr h="260746">
                <a:tc rowSpan="8">
                  <a:txBody>
                    <a:bodyPr/>
                    <a:lstStyle/>
                    <a:p>
                      <a:pPr marL="0" marR="0">
                        <a:lnSpc>
                          <a:spcPct val="107000"/>
                        </a:lnSpc>
                        <a:spcBef>
                          <a:spcPts val="0"/>
                        </a:spcBef>
                        <a:spcAft>
                          <a:spcPts val="0"/>
                        </a:spcAft>
                      </a:pPr>
                      <a:r>
                        <a:rPr lang="en-US" sz="1600" dirty="0">
                          <a:effectLst/>
                        </a:rPr>
                        <a:t>All Producers  in 9-County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07000"/>
                        </a:lnSpc>
                      </a:pPr>
                      <a:r>
                        <a:rPr lang="en-US" sz="1600" dirty="0">
                          <a:effectLst/>
                          <a:latin typeface="Calibri" panose="020F0502020204030204" pitchFamily="34" charset="0"/>
                        </a:rPr>
                        <a:t>Horizontal</a:t>
                      </a:r>
                    </a:p>
                  </a:txBody>
                  <a:tcPr marL="68580" marR="68580" marT="0" marB="0" anchor="ctr"/>
                </a:tc>
                <a:tc>
                  <a:txBody>
                    <a:bodyPr/>
                    <a:lstStyle/>
                    <a:p>
                      <a:pPr marL="0" marR="0" algn="ct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dirty="0">
                          <a:solidFill>
                            <a:srgbClr val="FFFFFF"/>
                          </a:solidFill>
                          <a:effectLst/>
                          <a:latin typeface="Calibri" panose="020F0502020204030204" pitchFamily="34" charset="0"/>
                        </a:rPr>
                        <a:t>13.4</a:t>
                      </a:r>
                    </a:p>
                  </a:txBody>
                  <a:tcPr marL="7620" marR="7620" marT="7620" marB="0" anchor="ctr"/>
                </a:tc>
                <a:tc>
                  <a:txBody>
                    <a:bodyPr/>
                    <a:lstStyle/>
                    <a:p>
                      <a:pPr algn="ctr" rtl="0" fontAlgn="ctr"/>
                      <a:r>
                        <a:rPr lang="en-US" sz="1600" b="1" i="0" u="none" strike="noStrike">
                          <a:solidFill>
                            <a:srgbClr val="FFFFFF"/>
                          </a:solidFill>
                          <a:effectLst/>
                          <a:latin typeface="Calibri" panose="020F0502020204030204" pitchFamily="34" charset="0"/>
                        </a:rPr>
                        <a:t>9.9</a:t>
                      </a:r>
                    </a:p>
                  </a:txBody>
                  <a:tcPr marL="7620" marR="7620" marT="7620" marB="0" anchor="ctr"/>
                </a:tc>
                <a:tc>
                  <a:txBody>
                    <a:bodyPr/>
                    <a:lstStyle/>
                    <a:p>
                      <a:pPr marL="0" marR="0" algn="ctr">
                        <a:lnSpc>
                          <a:spcPct val="107000"/>
                        </a:lnSpc>
                        <a:spcBef>
                          <a:spcPts val="0"/>
                        </a:spcBef>
                        <a:spcAft>
                          <a:spcPts val="0"/>
                        </a:spcAft>
                      </a:pPr>
                      <a:r>
                        <a:rPr lang="en-US" sz="1600" dirty="0">
                          <a:solidFill>
                            <a:srgbClr val="FF0000"/>
                          </a:solidFill>
                          <a:effectLst/>
                        </a:rPr>
                        <a:t>7.27</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r">
                        <a:lnSpc>
                          <a:spcPct val="107000"/>
                        </a:lnSpc>
                        <a:spcBef>
                          <a:spcPts val="0"/>
                        </a:spcBef>
                        <a:spcAft>
                          <a:spcPts val="0"/>
                        </a:spcAft>
                      </a:pPr>
                      <a:r>
                        <a:rPr lang="en-US" sz="1600" dirty="0">
                          <a:effectLst/>
                        </a:rPr>
                        <a:t>98.1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74.70%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074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20.2</a:t>
                      </a:r>
                    </a:p>
                  </a:txBody>
                  <a:tcPr marL="7620" marR="7620" marT="7620" marB="0" anchor="ctr"/>
                </a:tc>
                <a:tc>
                  <a:txBody>
                    <a:bodyPr/>
                    <a:lstStyle/>
                    <a:p>
                      <a:pPr algn="ctr" rtl="0" fontAlgn="ctr"/>
                      <a:r>
                        <a:rPr lang="en-US" sz="1600" b="0" i="0" u="none" strike="noStrike" dirty="0">
                          <a:solidFill>
                            <a:srgbClr val="000000"/>
                          </a:solidFill>
                          <a:effectLst/>
                          <a:latin typeface="Calibri" panose="020F0502020204030204" pitchFamily="34" charset="0"/>
                        </a:rPr>
                        <a:t>46.7</a:t>
                      </a:r>
                    </a:p>
                  </a:txBody>
                  <a:tcPr marL="7620" marR="7620" marT="7620" marB="0" anchor="ctr"/>
                </a:tc>
                <a:tc>
                  <a:txBody>
                    <a:bodyPr/>
                    <a:lstStyle/>
                    <a:p>
                      <a:pPr marL="0" marR="0" algn="ctr">
                        <a:lnSpc>
                          <a:spcPct val="107000"/>
                        </a:lnSpc>
                        <a:spcBef>
                          <a:spcPts val="0"/>
                        </a:spcBef>
                        <a:spcAft>
                          <a:spcPts val="0"/>
                        </a:spcAft>
                      </a:pPr>
                      <a:r>
                        <a:rPr lang="en-US" sz="1600">
                          <a:effectLst/>
                        </a:rPr>
                        <a:t>2.01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128.9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77.40%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074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26.4</a:t>
                      </a:r>
                    </a:p>
                  </a:txBody>
                  <a:tcPr marL="7620" marR="7620" marT="7620" marB="0" anchor="ctr"/>
                </a:tc>
                <a:tc>
                  <a:txBody>
                    <a:bodyPr/>
                    <a:lstStyle/>
                    <a:p>
                      <a:pPr algn="ctr" rtl="0" fontAlgn="ctr"/>
                      <a:r>
                        <a:rPr lang="en-US" sz="1600" b="0" i="0" u="none" strike="noStrike">
                          <a:solidFill>
                            <a:srgbClr val="000000"/>
                          </a:solidFill>
                          <a:effectLst/>
                          <a:latin typeface="Calibri" panose="020F0502020204030204" pitchFamily="34" charset="0"/>
                        </a:rPr>
                        <a:t>26.7</a:t>
                      </a:r>
                    </a:p>
                  </a:txBody>
                  <a:tcPr marL="7620" marR="7620" marT="7620" marB="0" anchor="ctr"/>
                </a:tc>
                <a:tc>
                  <a:txBody>
                    <a:bodyPr/>
                    <a:lstStyle/>
                    <a:p>
                      <a:pPr marL="0" marR="0" algn="ctr">
                        <a:lnSpc>
                          <a:spcPct val="107000"/>
                        </a:lnSpc>
                        <a:spcBef>
                          <a:spcPts val="0"/>
                        </a:spcBef>
                        <a:spcAft>
                          <a:spcPts val="0"/>
                        </a:spcAft>
                      </a:pPr>
                      <a:r>
                        <a:rPr lang="en-US" sz="1600" dirty="0">
                          <a:effectLst/>
                        </a:rPr>
                        <a:t>0.96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35.2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77.40%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801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70.2</a:t>
                      </a:r>
                    </a:p>
                  </a:txBody>
                  <a:tcPr marL="7620" marR="7620" marT="7620" marB="0" anchor="ctr"/>
                </a:tc>
                <a:tc>
                  <a:txBody>
                    <a:bodyPr/>
                    <a:lstStyle/>
                    <a:p>
                      <a:pPr algn="ctr" rtl="0" fontAlgn="ctr"/>
                      <a:r>
                        <a:rPr lang="en-US" sz="1600" b="1" i="0" u="none" strike="noStrike" dirty="0">
                          <a:solidFill>
                            <a:srgbClr val="FF0000"/>
                          </a:solidFill>
                          <a:effectLst/>
                          <a:latin typeface="Calibri" panose="020F0502020204030204" pitchFamily="34" charset="0"/>
                        </a:rPr>
                        <a:t>135.5</a:t>
                      </a:r>
                    </a:p>
                  </a:txBody>
                  <a:tcPr marL="7620" marR="7620" marT="7620" marB="0" anchor="ctr">
                    <a:noFill/>
                  </a:tcP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262.2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b="1" dirty="0">
                          <a:solidFill>
                            <a:srgbClr val="FF0000"/>
                          </a:solidFill>
                          <a:effectLst/>
                        </a:rPr>
                        <a:t>61.9</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3"/>
                  </a:ext>
                </a:extLst>
              </a:tr>
              <a:tr h="260746">
                <a:tc vMerge="1">
                  <a:txBody>
                    <a:bodyPr/>
                    <a:lstStyle/>
                    <a:p>
                      <a:endParaRPr lang="en-US"/>
                    </a:p>
                  </a:txBody>
                  <a:tcPr/>
                </a:tc>
                <a:tc rowSpan="4">
                  <a:txBody>
                    <a:bodyPr/>
                    <a:lstStyle/>
                    <a:p>
                      <a:pPr marL="0" marR="0" algn="ctr">
                        <a:lnSpc>
                          <a:spcPct val="107000"/>
                        </a:lnSpc>
                        <a:spcBef>
                          <a:spcPts val="0"/>
                        </a:spcBef>
                        <a:spcAft>
                          <a:spcPts val="0"/>
                        </a:spcAft>
                      </a:pPr>
                      <a:r>
                        <a:rPr lang="en-US" sz="1600">
                          <a:effectLst/>
                        </a:rPr>
                        <a:t>Vertical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7.8</a:t>
                      </a:r>
                    </a:p>
                  </a:txBody>
                  <a:tcPr marL="7620" marR="7620" marT="7620" marB="0" anchor="ctr"/>
                </a:tc>
                <a:tc>
                  <a:txBody>
                    <a:bodyPr/>
                    <a:lstStyle/>
                    <a:p>
                      <a:pPr algn="ctr" rtl="0" fontAlgn="ctr"/>
                      <a:r>
                        <a:rPr lang="en-US" sz="1600" b="0" i="0" u="none" strike="noStrike">
                          <a:solidFill>
                            <a:srgbClr val="000000"/>
                          </a:solidFill>
                          <a:effectLst/>
                          <a:latin typeface="Calibri" panose="020F0502020204030204" pitchFamily="34" charset="0"/>
                        </a:rPr>
                        <a:t>6.1</a:t>
                      </a:r>
                    </a:p>
                  </a:txBody>
                  <a:tcPr marL="7620" marR="7620" marT="7620" marB="0" anchor="ctr"/>
                </a:tc>
                <a:tc>
                  <a:txBody>
                    <a:bodyPr/>
                    <a:lstStyle/>
                    <a:p>
                      <a:pPr marL="0" marR="0" algn="ctr">
                        <a:lnSpc>
                          <a:spcPct val="107000"/>
                        </a:lnSpc>
                        <a:spcBef>
                          <a:spcPts val="0"/>
                        </a:spcBef>
                        <a:spcAft>
                          <a:spcPts val="0"/>
                        </a:spcAft>
                      </a:pPr>
                      <a:r>
                        <a:rPr lang="en-US" sz="1600" dirty="0">
                          <a:effectLst/>
                        </a:rPr>
                        <a:t>9.67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80.8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74.70%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074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3.0</a:t>
                      </a:r>
                    </a:p>
                  </a:txBody>
                  <a:tcPr marL="7620" marR="7620" marT="7620" marB="0" anchor="ctr"/>
                </a:tc>
                <a:tc>
                  <a:txBody>
                    <a:bodyPr/>
                    <a:lstStyle/>
                    <a:p>
                      <a:pPr algn="ctr" rtl="0" fontAlgn="ctr"/>
                      <a:r>
                        <a:rPr lang="en-US" sz="1600" b="0" i="0" u="none" strike="noStrike">
                          <a:solidFill>
                            <a:srgbClr val="000000"/>
                          </a:solidFill>
                          <a:effectLst/>
                          <a:latin typeface="Calibri" panose="020F0502020204030204" pitchFamily="34" charset="0"/>
                        </a:rPr>
                        <a:t>2.0</a:t>
                      </a:r>
                    </a:p>
                  </a:txBody>
                  <a:tcPr marL="7620" marR="7620" marT="7620" marB="0" anchor="ctr"/>
                </a:tc>
                <a:tc>
                  <a:txBody>
                    <a:bodyPr/>
                    <a:lstStyle/>
                    <a:p>
                      <a:pPr marL="0" marR="0" algn="ctr">
                        <a:lnSpc>
                          <a:spcPct val="107000"/>
                        </a:lnSpc>
                        <a:spcBef>
                          <a:spcPts val="0"/>
                        </a:spcBef>
                        <a:spcAft>
                          <a:spcPts val="0"/>
                        </a:spcAft>
                      </a:pPr>
                      <a:r>
                        <a:rPr lang="en-US" sz="1600">
                          <a:effectLst/>
                        </a:rPr>
                        <a:t>7.71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77.40%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074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0.0</a:t>
                      </a:r>
                    </a:p>
                  </a:txBody>
                  <a:tcPr marL="7620" marR="7620" marT="7620" marB="0" anchor="ctr"/>
                </a:tc>
                <a:tc>
                  <a:txBody>
                    <a:bodyPr/>
                    <a:lstStyle/>
                    <a:p>
                      <a:pPr algn="ctr" rtl="0" fontAlgn="ctr"/>
                      <a:r>
                        <a:rPr lang="en-US" sz="1600" b="0" i="0" u="none" strike="noStrike">
                          <a:solidFill>
                            <a:srgbClr val="000000"/>
                          </a:solidFill>
                          <a:effectLst/>
                          <a:latin typeface="Calibri" panose="020F0502020204030204" pitchFamily="34" charset="0"/>
                        </a:rPr>
                        <a:t>0.0</a:t>
                      </a:r>
                    </a:p>
                  </a:txBody>
                  <a:tcPr marL="7620" marR="7620" marT="7620" marB="0" anchor="ctr"/>
                </a:tc>
                <a:tc>
                  <a:txBody>
                    <a:bodyPr/>
                    <a:lstStyle/>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77.40%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074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a:solidFill>
                            <a:schemeClr val="tx1"/>
                          </a:solidFill>
                          <a:effectLst/>
                          <a:latin typeface="Calibri" panose="020F0502020204030204" pitchFamily="34" charset="0"/>
                        </a:rPr>
                        <a:t>10.8</a:t>
                      </a:r>
                    </a:p>
                  </a:txBody>
                  <a:tcPr marL="7620" marR="7620" marT="7620" marB="0" anchor="ctr"/>
                </a:tc>
                <a:tc>
                  <a:txBody>
                    <a:bodyPr/>
                    <a:lstStyle/>
                    <a:p>
                      <a:pPr algn="ctr" rtl="0" fontAlgn="ctr"/>
                      <a:r>
                        <a:rPr lang="en-US" sz="1600" b="0" i="0" u="none" strike="noStrike">
                          <a:solidFill>
                            <a:srgbClr val="000000"/>
                          </a:solidFill>
                          <a:effectLst/>
                          <a:latin typeface="Calibri" panose="020F0502020204030204" pitchFamily="34" charset="0"/>
                        </a:rPr>
                        <a:t>8.1</a:t>
                      </a:r>
                    </a:p>
                  </a:txBody>
                  <a:tcPr marL="7620" marR="7620" marT="762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102.4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98017">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en-US" sz="1600" b="1" i="0" u="none" strike="noStrike" dirty="0">
                          <a:solidFill>
                            <a:schemeClr val="tx1"/>
                          </a:solidFill>
                          <a:effectLst/>
                          <a:latin typeface="Calibri" panose="020F0502020204030204" pitchFamily="34" charset="0"/>
                        </a:rPr>
                        <a:t>81.0</a:t>
                      </a:r>
                    </a:p>
                  </a:txBody>
                  <a:tcPr marL="7620" marR="7620" marT="7620" marB="0" anchor="ctr"/>
                </a:tc>
                <a:tc>
                  <a:txBody>
                    <a:bodyPr/>
                    <a:lstStyle/>
                    <a:p>
                      <a:pPr algn="ctr" rtl="0" fontAlgn="ctr"/>
                      <a:r>
                        <a:rPr lang="en-US" sz="1600" b="0" i="0" u="none" strike="noStrike" dirty="0">
                          <a:solidFill>
                            <a:srgbClr val="000000"/>
                          </a:solidFill>
                          <a:effectLst/>
                          <a:latin typeface="Calibri" panose="020F0502020204030204" pitchFamily="34" charset="0"/>
                        </a:rPr>
                        <a:t>143.7</a:t>
                      </a:r>
                    </a:p>
                  </a:txBody>
                  <a:tcPr marL="7620" marR="7620" marT="762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364.6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87.2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838199" y="5522976"/>
                <a:ext cx="10085832" cy="923330"/>
              </a:xfrm>
              <a:prstGeom prst="rect">
                <a:avLst/>
              </a:prstGeom>
              <a:noFill/>
            </p:spPr>
            <p:txBody>
              <a:bodyPr wrap="square" rtlCol="0">
                <a:spAutoFit/>
              </a:bodyPr>
              <a:lstStyle/>
              <a:p>
                <a:pPr algn="ctr"/>
                <a:r>
                  <a:rPr lang="en-US" b="1" dirty="0"/>
                  <a:t>Note: Horizontal/Vertical breakdown is according to the wellpad having any horizontal wells. </a:t>
                </a:r>
                <a14:m>
                  <m:oMath xmlns:m="http://schemas.openxmlformats.org/officeDocument/2006/math">
                    <m:r>
                      <a:rPr lang="en-US" b="1" i="0" smtClean="0">
                        <a:latin typeface="Cambria Math" panose="02040503050406030204" pitchFamily="18" charset="0"/>
                      </a:rPr>
                      <m:t>𝟐𝟎𝟏𝟕</m:t>
                    </m:r>
                    <m:r>
                      <a:rPr lang="en-US" b="1" i="0" smtClean="0">
                        <a:latin typeface="Cambria Math" panose="02040503050406030204" pitchFamily="18" charset="0"/>
                      </a:rPr>
                      <m:t> </m:t>
                    </m:r>
                    <m:r>
                      <a:rPr lang="en-US" b="1" i="0">
                        <a:latin typeface="Cambria Math" panose="02040503050406030204" pitchFamily="18" charset="0"/>
                      </a:rPr>
                      <m:t>𝐄𝐦𝐢𝐬𝐬𝐢𝐨𝐧𝐬</m:t>
                    </m:r>
                    <m:r>
                      <a:rPr lang="en-US" b="1" i="0">
                        <a:latin typeface="Cambria Math" panose="02040503050406030204" pitchFamily="18" charset="0"/>
                      </a:rPr>
                      <m:t> = </m:t>
                    </m:r>
                    <m:r>
                      <a:rPr lang="en-US" b="1" i="0">
                        <a:latin typeface="Cambria Math" panose="02040503050406030204" pitchFamily="18" charset="0"/>
                      </a:rPr>
                      <m:t>𝐏𝐫𝐨𝐝𝐮𝐜𝐭𝐢𝐨𝐧</m:t>
                    </m:r>
                    <m:r>
                      <a:rPr lang="en-US" b="1" i="0">
                        <a:latin typeface="Cambria Math" panose="02040503050406030204" pitchFamily="18" charset="0"/>
                      </a:rPr>
                      <m:t> ×</m:t>
                    </m:r>
                    <m:r>
                      <m:rPr>
                        <m:nor/>
                      </m:rPr>
                      <a:rPr lang="en-US" b="1" dirty="0" smtClean="0"/>
                      <m:t>EF</m:t>
                    </m:r>
                    <m:r>
                      <m:rPr>
                        <m:nor/>
                      </m:rPr>
                      <a:rPr lang="en-US" b="1" dirty="0"/>
                      <m:t>(</m:t>
                    </m:r>
                    <m:r>
                      <m:rPr>
                        <m:nor/>
                      </m:rPr>
                      <a:rPr lang="en-US" b="1" dirty="0"/>
                      <m:t>lbs</m:t>
                    </m:r>
                    <m:r>
                      <m:rPr>
                        <m:nor/>
                      </m:rPr>
                      <a:rPr lang="en-US" b="1" dirty="0"/>
                      <m:t>/</m:t>
                    </m:r>
                    <m:r>
                      <m:rPr>
                        <m:nor/>
                      </m:rPr>
                      <a:rPr lang="en-US" b="1" dirty="0"/>
                      <m:t>bbl</m:t>
                    </m:r>
                    <m:r>
                      <m:rPr>
                        <m:nor/>
                      </m:rPr>
                      <a:rPr lang="en-US" b="1" dirty="0"/>
                      <m:t>) </m:t>
                    </m:r>
                    <m:r>
                      <m:rPr>
                        <m:nor/>
                      </m:rPr>
                      <a:rPr lang="en-US" b="1" dirty="0"/>
                      <m:t>X</m:t>
                    </m:r>
                    <m:r>
                      <m:rPr>
                        <m:nor/>
                      </m:rPr>
                      <a:rPr lang="en-US" b="1" dirty="0"/>
                      <m:t> </m:t>
                    </m:r>
                    <m:d>
                      <m:dPr>
                        <m:ctrlPr>
                          <a:rPr lang="en-US" b="1" i="1">
                            <a:latin typeface="Cambria Math" panose="02040503050406030204" pitchFamily="18" charset="0"/>
                          </a:rPr>
                        </m:ctrlPr>
                      </m:dPr>
                      <m:e>
                        <m:r>
                          <a:rPr lang="en-US" b="1" i="0">
                            <a:latin typeface="Cambria Math" panose="02040503050406030204" pitchFamily="18" charset="0"/>
                          </a:rPr>
                          <m:t>𝟏</m:t>
                        </m:r>
                        <m:r>
                          <a:rPr lang="en-US" b="1" i="0">
                            <a:latin typeface="Cambria Math" panose="02040503050406030204" pitchFamily="18" charset="0"/>
                          </a:rPr>
                          <m:t>−(</m:t>
                        </m:r>
                        <m:r>
                          <a:rPr lang="en-US" b="1" i="0">
                            <a:latin typeface="Cambria Math" panose="02040503050406030204" pitchFamily="18" charset="0"/>
                          </a:rPr>
                          <m:t>𝟗𝟎</m:t>
                        </m:r>
                        <m:r>
                          <a:rPr lang="en-US" b="1" i="0" smtClean="0">
                            <a:latin typeface="Cambria Math" panose="02040503050406030204" pitchFamily="18" charset="0"/>
                          </a:rPr>
                          <m:t>% </m:t>
                        </m:r>
                        <m:r>
                          <a:rPr lang="en-US" b="1" i="0" smtClean="0">
                            <a:latin typeface="Cambria Math" panose="02040503050406030204" pitchFamily="18" charset="0"/>
                          </a:rPr>
                          <m:t>𝐗</m:t>
                        </m:r>
                        <m:r>
                          <a:rPr lang="en-US" b="1" i="0" smtClean="0">
                            <a:latin typeface="Cambria Math" panose="02040503050406030204" pitchFamily="18" charset="0"/>
                          </a:rPr>
                          <m:t> </m:t>
                        </m:r>
                        <m:r>
                          <a:rPr lang="en-US" b="1" i="0" smtClean="0">
                            <a:latin typeface="Cambria Math" panose="02040503050406030204" pitchFamily="18" charset="0"/>
                          </a:rPr>
                          <m:t>𝐂𝐄</m:t>
                        </m:r>
                        <m:r>
                          <a:rPr lang="en-US" b="1" i="0" smtClean="0">
                            <a:latin typeface="Cambria Math" panose="02040503050406030204" pitchFamily="18" charset="0"/>
                          </a:rPr>
                          <m:t> </m:t>
                        </m:r>
                        <m:r>
                          <a:rPr lang="en-US" b="1" i="0" smtClean="0">
                            <a:latin typeface="Cambria Math" panose="02040503050406030204" pitchFamily="18" charset="0"/>
                          </a:rPr>
                          <m:t>𝐗</m:t>
                        </m:r>
                        <m:r>
                          <a:rPr lang="en-US" b="1" i="0" smtClean="0">
                            <a:latin typeface="Cambria Math" panose="02040503050406030204" pitchFamily="18" charset="0"/>
                          </a:rPr>
                          <m:t> </m:t>
                        </m:r>
                        <m:r>
                          <a:rPr lang="en-US" b="1" i="0" smtClean="0">
                            <a:latin typeface="Cambria Math" panose="02040503050406030204" pitchFamily="18" charset="0"/>
                          </a:rPr>
                          <m:t>𝐑𝐄</m:t>
                        </m:r>
                        <m:r>
                          <a:rPr lang="en-US" b="1" i="0" smtClean="0">
                            <a:latin typeface="Cambria Math" panose="02040503050406030204" pitchFamily="18" charset="0"/>
                          </a:rPr>
                          <m:t> </m:t>
                        </m:r>
                        <m:r>
                          <a:rPr lang="en-US" b="1" i="0" smtClean="0">
                            <a:latin typeface="Cambria Math" panose="02040503050406030204" pitchFamily="18" charset="0"/>
                          </a:rPr>
                          <m:t>𝐗</m:t>
                        </m:r>
                        <m:r>
                          <a:rPr lang="en-US" b="1" i="0" smtClean="0">
                            <a:latin typeface="Cambria Math" panose="02040503050406030204" pitchFamily="18" charset="0"/>
                          </a:rPr>
                          <m:t> </m:t>
                        </m:r>
                        <m:r>
                          <a:rPr lang="en-US" b="1" i="0" smtClean="0">
                            <a:latin typeface="Cambria Math" panose="02040503050406030204" pitchFamily="18" charset="0"/>
                          </a:rPr>
                          <m:t>𝐑𝐏</m:t>
                        </m:r>
                        <m:r>
                          <a:rPr lang="en-US" b="1" i="0">
                            <a:latin typeface="Cambria Math" panose="02040503050406030204" pitchFamily="18" charset="0"/>
                          </a:rPr>
                          <m:t>)</m:t>
                        </m:r>
                      </m:e>
                    </m:d>
                  </m:oMath>
                </a14:m>
                <a:endParaRPr lang="en-US" b="1" dirty="0"/>
              </a:p>
              <a:p>
                <a:pPr algn="ctr"/>
                <a:r>
                  <a:rPr lang="en-US" b="1" dirty="0"/>
                  <a:t>For 1 Stage Of Separation </a:t>
                </a:r>
                <a14:m>
                  <m:oMath xmlns:m="http://schemas.openxmlformats.org/officeDocument/2006/math">
                    <m:r>
                      <a:rPr lang="en-US" b="1">
                        <a:latin typeface="Cambria Math" panose="02040503050406030204" pitchFamily="18" charset="0"/>
                      </a:rPr>
                      <m:t>𝐂𝐄</m:t>
                    </m:r>
                    <m:r>
                      <a:rPr lang="en-US" b="1">
                        <a:latin typeface="Cambria Math" panose="02040503050406030204" pitchFamily="18" charset="0"/>
                      </a:rPr>
                      <m:t> </m:t>
                    </m:r>
                    <m:r>
                      <a:rPr lang="en-US" b="1">
                        <a:latin typeface="Cambria Math" panose="02040503050406030204" pitchFamily="18" charset="0"/>
                      </a:rPr>
                      <m:t>𝐗</m:t>
                    </m:r>
                    <m:r>
                      <a:rPr lang="en-US" b="1">
                        <a:latin typeface="Cambria Math" panose="02040503050406030204" pitchFamily="18" charset="0"/>
                      </a:rPr>
                      <m:t> </m:t>
                    </m:r>
                    <m:r>
                      <a:rPr lang="en-US" b="1">
                        <a:latin typeface="Cambria Math" panose="02040503050406030204" pitchFamily="18" charset="0"/>
                      </a:rPr>
                      <m:t>𝐑𝐄</m:t>
                    </m:r>
                    <m:r>
                      <a:rPr lang="en-US" b="1">
                        <a:latin typeface="Cambria Math" panose="02040503050406030204" pitchFamily="18" charset="0"/>
                      </a:rPr>
                      <m:t> </m:t>
                    </m:r>
                    <m:r>
                      <a:rPr lang="en-US" b="1">
                        <a:latin typeface="Cambria Math" panose="02040503050406030204" pitchFamily="18" charset="0"/>
                      </a:rPr>
                      <m:t>𝐗</m:t>
                    </m:r>
                    <m:r>
                      <a:rPr lang="en-US" b="1">
                        <a:latin typeface="Cambria Math" panose="02040503050406030204" pitchFamily="18" charset="0"/>
                      </a:rPr>
                      <m:t> </m:t>
                    </m:r>
                    <m:r>
                      <a:rPr lang="en-US" b="1">
                        <a:latin typeface="Cambria Math" panose="02040503050406030204" pitchFamily="18" charset="0"/>
                      </a:rPr>
                      <m:t>𝐑𝐏</m:t>
                    </m:r>
                  </m:oMath>
                </a14:m>
                <a:r>
                  <a:rPr lang="en-US" b="1" dirty="0"/>
                  <a:t> = 83%, For 2 &amp; 3 Stages of  Separation </a:t>
                </a:r>
                <a14:m>
                  <m:oMath xmlns:m="http://schemas.openxmlformats.org/officeDocument/2006/math">
                    <m:r>
                      <a:rPr lang="en-US" b="1">
                        <a:latin typeface="Cambria Math" panose="02040503050406030204" pitchFamily="18" charset="0"/>
                      </a:rPr>
                      <m:t>𝐂𝐄</m:t>
                    </m:r>
                    <m:r>
                      <a:rPr lang="en-US" b="1">
                        <a:latin typeface="Cambria Math" panose="02040503050406030204" pitchFamily="18" charset="0"/>
                      </a:rPr>
                      <m:t> </m:t>
                    </m:r>
                    <m:r>
                      <a:rPr lang="en-US" b="1">
                        <a:latin typeface="Cambria Math" panose="02040503050406030204" pitchFamily="18" charset="0"/>
                      </a:rPr>
                      <m:t>𝐗</m:t>
                    </m:r>
                    <m:r>
                      <a:rPr lang="en-US" b="1">
                        <a:latin typeface="Cambria Math" panose="02040503050406030204" pitchFamily="18" charset="0"/>
                      </a:rPr>
                      <m:t> </m:t>
                    </m:r>
                    <m:r>
                      <a:rPr lang="en-US" b="1">
                        <a:latin typeface="Cambria Math" panose="02040503050406030204" pitchFamily="18" charset="0"/>
                      </a:rPr>
                      <m:t>𝐑𝐄</m:t>
                    </m:r>
                    <m:r>
                      <a:rPr lang="en-US" b="1">
                        <a:latin typeface="Cambria Math" panose="02040503050406030204" pitchFamily="18" charset="0"/>
                      </a:rPr>
                      <m:t> </m:t>
                    </m:r>
                    <m:r>
                      <a:rPr lang="en-US" b="1">
                        <a:latin typeface="Cambria Math" panose="02040503050406030204" pitchFamily="18" charset="0"/>
                      </a:rPr>
                      <m:t>𝐗</m:t>
                    </m:r>
                    <m:r>
                      <a:rPr lang="en-US" b="1">
                        <a:latin typeface="Cambria Math" panose="02040503050406030204" pitchFamily="18" charset="0"/>
                      </a:rPr>
                      <m:t> </m:t>
                    </m:r>
                    <m:r>
                      <a:rPr lang="en-US" b="1">
                        <a:latin typeface="Cambria Math" panose="02040503050406030204" pitchFamily="18" charset="0"/>
                      </a:rPr>
                      <m:t>𝐑𝐏</m:t>
                    </m:r>
                  </m:oMath>
                </a14:m>
                <a:r>
                  <a:rPr lang="en-US" b="1" dirty="0"/>
                  <a:t> = 86%</a:t>
                </a:r>
              </a:p>
            </p:txBody>
          </p:sp>
        </mc:Choice>
        <mc:Fallback xmlns="">
          <p:sp>
            <p:nvSpPr>
              <p:cNvPr id="6" name="TextBox 5"/>
              <p:cNvSpPr txBox="1">
                <a:spLocks noRot="1" noChangeAspect="1" noMove="1" noResize="1" noEditPoints="1" noAdjustHandles="1" noChangeArrowheads="1" noChangeShapeType="1" noTextEdit="1"/>
              </p:cNvSpPr>
              <p:nvPr/>
            </p:nvSpPr>
            <p:spPr>
              <a:xfrm>
                <a:off x="838199" y="5522976"/>
                <a:ext cx="10085832" cy="923330"/>
              </a:xfrm>
              <a:prstGeom prst="rect">
                <a:avLst/>
              </a:prstGeom>
              <a:blipFill rotWithShape="0">
                <a:blip r:embed="rId2"/>
                <a:stretch>
                  <a:fillRect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401670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chor="t">
            <a:normAutofit/>
          </a:bodyPr>
          <a:lstStyle/>
          <a:p>
            <a:r>
              <a:rPr lang="en-US" sz="3000" b="1" dirty="0"/>
              <a:t>Oil production below ground breakdown for Weld County</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2179945961"/>
              </p:ext>
            </p:extLst>
          </p:nvPr>
        </p:nvGraphicFramePr>
        <p:xfrm>
          <a:off x="838200" y="868680"/>
          <a:ext cx="9156192" cy="5742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325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9508959"/>
              </p:ext>
            </p:extLst>
          </p:nvPr>
        </p:nvGraphicFramePr>
        <p:xfrm>
          <a:off x="838197" y="1775492"/>
          <a:ext cx="10515603" cy="4141597"/>
        </p:xfrm>
        <a:graphic>
          <a:graphicData uri="http://schemas.openxmlformats.org/drawingml/2006/table">
            <a:tbl>
              <a:tblPr firstRow="1" firstCol="1" bandRow="1">
                <a:tableStyleId>{5C22544A-7EE6-4342-B048-85BDC9FD1C3A}</a:tableStyleId>
              </a:tblPr>
              <a:tblGrid>
                <a:gridCol w="1502229">
                  <a:extLst>
                    <a:ext uri="{9D8B030D-6E8A-4147-A177-3AD203B41FA5}">
                      <a16:colId xmlns:a16="http://schemas.microsoft.com/office/drawing/2014/main" val="20000"/>
                    </a:ext>
                  </a:extLst>
                </a:gridCol>
                <a:gridCol w="1502229">
                  <a:extLst>
                    <a:ext uri="{9D8B030D-6E8A-4147-A177-3AD203B41FA5}">
                      <a16:colId xmlns:a16="http://schemas.microsoft.com/office/drawing/2014/main" val="20001"/>
                    </a:ext>
                  </a:extLst>
                </a:gridCol>
                <a:gridCol w="1502229">
                  <a:extLst>
                    <a:ext uri="{9D8B030D-6E8A-4147-A177-3AD203B41FA5}">
                      <a16:colId xmlns:a16="http://schemas.microsoft.com/office/drawing/2014/main" val="20002"/>
                    </a:ext>
                  </a:extLst>
                </a:gridCol>
                <a:gridCol w="1502229">
                  <a:extLst>
                    <a:ext uri="{9D8B030D-6E8A-4147-A177-3AD203B41FA5}">
                      <a16:colId xmlns:a16="http://schemas.microsoft.com/office/drawing/2014/main" val="20003"/>
                    </a:ext>
                  </a:extLst>
                </a:gridCol>
                <a:gridCol w="1502229">
                  <a:extLst>
                    <a:ext uri="{9D8B030D-6E8A-4147-A177-3AD203B41FA5}">
                      <a16:colId xmlns:a16="http://schemas.microsoft.com/office/drawing/2014/main" val="20004"/>
                    </a:ext>
                  </a:extLst>
                </a:gridCol>
                <a:gridCol w="1502229">
                  <a:extLst>
                    <a:ext uri="{9D8B030D-6E8A-4147-A177-3AD203B41FA5}">
                      <a16:colId xmlns:a16="http://schemas.microsoft.com/office/drawing/2014/main" val="20005"/>
                    </a:ext>
                  </a:extLst>
                </a:gridCol>
                <a:gridCol w="1502229">
                  <a:extLst>
                    <a:ext uri="{9D8B030D-6E8A-4147-A177-3AD203B41FA5}">
                      <a16:colId xmlns:a16="http://schemas.microsoft.com/office/drawing/2014/main" val="20006"/>
                    </a:ext>
                  </a:extLst>
                </a:gridCol>
              </a:tblGrid>
              <a:tr h="205740">
                <a:tc gridSpan="7">
                  <a:txBody>
                    <a:bodyPr/>
                    <a:lstStyle/>
                    <a:p>
                      <a:pPr marL="0" marR="0">
                        <a:lnSpc>
                          <a:spcPct val="107000"/>
                        </a:lnSpc>
                        <a:spcBef>
                          <a:spcPts val="0"/>
                        </a:spcBef>
                        <a:spcAft>
                          <a:spcPts val="0"/>
                        </a:spcAft>
                      </a:pPr>
                      <a:r>
                        <a:rPr lang="en-US" sz="2800" dirty="0">
                          <a:effectLst/>
                        </a:rPr>
                        <a:t>Summary of 2011 and 2017 Oil and Gas emissions (tons per day) in the ozone NAA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rowSpan="2">
                  <a:txBody>
                    <a:bodyPr/>
                    <a:lstStyle/>
                    <a:p>
                      <a:pPr marL="0" marR="0" algn="ctr">
                        <a:lnSpc>
                          <a:spcPct val="107000"/>
                        </a:lnSpc>
                        <a:spcBef>
                          <a:spcPts val="0"/>
                        </a:spcBef>
                        <a:spcAft>
                          <a:spcPts val="0"/>
                        </a:spcAft>
                      </a:pPr>
                      <a:r>
                        <a:rPr lang="en-US" sz="18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1800" b="1" dirty="0">
                          <a:solidFill>
                            <a:srgbClr val="FF0000"/>
                          </a:solidFill>
                          <a:effectLst/>
                        </a:rPr>
                        <a:t>2017</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b="1" dirty="0">
                          <a:solidFill>
                            <a:srgbClr val="FF0000"/>
                          </a:solidFill>
                          <a:effectLst/>
                        </a:rPr>
                        <a:t>2011</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5740">
                <a:tc vMerge="1">
                  <a:txBody>
                    <a:bodyPr/>
                    <a:lstStyle/>
                    <a:p>
                      <a:endParaRPr lang="en-US"/>
                    </a:p>
                  </a:txBody>
                  <a:tcPr/>
                </a:tc>
                <a:tc>
                  <a:txBody>
                    <a:bodyPr/>
                    <a:lstStyle/>
                    <a:p>
                      <a:pPr marL="0" marR="0" algn="ctr">
                        <a:lnSpc>
                          <a:spcPct val="107000"/>
                        </a:lnSpc>
                        <a:spcBef>
                          <a:spcPts val="0"/>
                        </a:spcBef>
                        <a:spcAft>
                          <a:spcPts val="0"/>
                        </a:spcAft>
                      </a:pPr>
                      <a:r>
                        <a:rPr lang="en-US" sz="1800" dirty="0">
                          <a:solidFill>
                            <a:srgbClr val="FF0000"/>
                          </a:solidFill>
                          <a:effectLst/>
                        </a:rPr>
                        <a:t>VOC</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NO</a:t>
                      </a:r>
                      <a:r>
                        <a:rPr lang="en-US" sz="1800" baseline="-25000">
                          <a:effectLst/>
                        </a:rPr>
                        <a:t>X</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CO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solidFill>
                            <a:srgbClr val="FF0000"/>
                          </a:solidFill>
                          <a:effectLst/>
                        </a:rPr>
                        <a:t>VOC</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NO</a:t>
                      </a:r>
                      <a:r>
                        <a:rPr lang="en-US" sz="1800" baseline="-25000">
                          <a:effectLst/>
                        </a:rPr>
                        <a:t>X</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CO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90500">
                <a:tc gridSpan="7">
                  <a:txBody>
                    <a:bodyPr/>
                    <a:lstStyle/>
                    <a:p>
                      <a:pPr marL="0" marR="0" algn="ctr">
                        <a:lnSpc>
                          <a:spcPct val="107000"/>
                        </a:lnSpc>
                        <a:spcBef>
                          <a:spcPts val="0"/>
                        </a:spcBef>
                        <a:spcAft>
                          <a:spcPts val="0"/>
                        </a:spcAft>
                      </a:pPr>
                      <a:r>
                        <a:rPr lang="en-US" sz="1800">
                          <a:effectLst/>
                        </a:rPr>
                        <a:t>Oil and Gas Sources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0500">
                <a:tc>
                  <a:txBody>
                    <a:bodyPr/>
                    <a:lstStyle/>
                    <a:p>
                      <a:pPr marL="0" marR="0">
                        <a:lnSpc>
                          <a:spcPct val="107000"/>
                        </a:lnSpc>
                        <a:spcBef>
                          <a:spcPts val="0"/>
                        </a:spcBef>
                        <a:spcAft>
                          <a:spcPts val="0"/>
                        </a:spcAft>
                      </a:pPr>
                      <a:r>
                        <a:rPr lang="en-US" sz="1800">
                          <a:effectLst/>
                        </a:rPr>
                        <a:t>Point Sources Subtotal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16.3</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20.6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19.7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14.8</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18.1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26136">
                <a:tc>
                  <a:txBody>
                    <a:bodyPr/>
                    <a:lstStyle/>
                    <a:p>
                      <a:pPr marL="0" marR="0">
                        <a:lnSpc>
                          <a:spcPct val="107000"/>
                        </a:lnSpc>
                        <a:spcBef>
                          <a:spcPts val="0"/>
                        </a:spcBef>
                        <a:spcAft>
                          <a:spcPts val="0"/>
                        </a:spcAft>
                      </a:pPr>
                      <a:r>
                        <a:rPr lang="en-US" sz="1800" dirty="0">
                          <a:solidFill>
                            <a:srgbClr val="FF0000"/>
                          </a:solidFill>
                          <a:effectLst/>
                        </a:rPr>
                        <a:t>Condensate Tanks Subtotal</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r">
                        <a:lnSpc>
                          <a:spcPct val="107000"/>
                        </a:lnSpc>
                        <a:spcBef>
                          <a:spcPts val="0"/>
                        </a:spcBef>
                        <a:spcAft>
                          <a:spcPts val="0"/>
                        </a:spcAft>
                      </a:pPr>
                      <a:r>
                        <a:rPr lang="en-US" sz="1800" b="1" dirty="0">
                          <a:solidFill>
                            <a:srgbClr val="FF0000"/>
                          </a:solidFill>
                          <a:effectLst/>
                        </a:rPr>
                        <a:t>78.7</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r">
                        <a:lnSpc>
                          <a:spcPct val="107000"/>
                        </a:lnSpc>
                        <a:spcBef>
                          <a:spcPts val="0"/>
                        </a:spcBef>
                        <a:spcAft>
                          <a:spcPts val="0"/>
                        </a:spcAft>
                      </a:pPr>
                      <a:r>
                        <a:rPr lang="en-US" sz="1800">
                          <a:effectLst/>
                        </a:rPr>
                        <a:t>0.6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b="1" dirty="0">
                          <a:solidFill>
                            <a:srgbClr val="FF0000"/>
                          </a:solidFill>
                          <a:effectLst/>
                        </a:rPr>
                        <a:t>216</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r">
                        <a:lnSpc>
                          <a:spcPct val="107000"/>
                        </a:lnSpc>
                        <a:spcBef>
                          <a:spcPts val="0"/>
                        </a:spcBef>
                        <a:spcAft>
                          <a:spcPts val="0"/>
                        </a:spcAft>
                      </a:pPr>
                      <a:r>
                        <a:rPr lang="en-US" sz="18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190500">
                <a:tc>
                  <a:txBody>
                    <a:bodyPr/>
                    <a:lstStyle/>
                    <a:p>
                      <a:pPr marL="0" marR="0">
                        <a:lnSpc>
                          <a:spcPct val="107000"/>
                        </a:lnSpc>
                        <a:spcBef>
                          <a:spcPts val="0"/>
                        </a:spcBef>
                        <a:spcAft>
                          <a:spcPts val="0"/>
                        </a:spcAft>
                      </a:pPr>
                      <a:r>
                        <a:rPr lang="en-US" sz="1800">
                          <a:effectLst/>
                        </a:rPr>
                        <a:t>Area Sources Subtotal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59</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44.6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31.4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48.9</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22.2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12.9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90500">
                <a:tc>
                  <a:txBody>
                    <a:bodyPr/>
                    <a:lstStyle/>
                    <a:p>
                      <a:pPr marL="0" marR="0" algn="r">
                        <a:lnSpc>
                          <a:spcPct val="107000"/>
                        </a:lnSpc>
                        <a:spcBef>
                          <a:spcPts val="0"/>
                        </a:spcBef>
                        <a:spcAft>
                          <a:spcPts val="0"/>
                        </a:spcAft>
                      </a:pPr>
                      <a:r>
                        <a:rPr lang="en-US" sz="18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154</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65.8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53.4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solidFill>
                            <a:srgbClr val="FF0000"/>
                          </a:solidFill>
                          <a:effectLst/>
                        </a:rPr>
                        <a:t>279.7</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a:effectLst/>
                        </a:rPr>
                        <a:t>41.4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32.2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5049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rebuchet MS" panose="020B0603020202020204" pitchFamily="34" charset="0"/>
              </a:rPr>
              <a:t>Role of Emission Inventories in RH Process</a:t>
            </a:r>
          </a:p>
        </p:txBody>
      </p:sp>
      <p:sp>
        <p:nvSpPr>
          <p:cNvPr id="3" name="Content Placeholder 2"/>
          <p:cNvSpPr>
            <a:spLocks noGrp="1"/>
          </p:cNvSpPr>
          <p:nvPr>
            <p:ph idx="1"/>
          </p:nvPr>
        </p:nvSpPr>
        <p:spPr/>
        <p:txBody>
          <a:bodyPr>
            <a:normAutofit lnSpcReduction="10000"/>
          </a:bodyPr>
          <a:lstStyle/>
          <a:p>
            <a:r>
              <a:rPr lang="en-US" dirty="0">
                <a:latin typeface="Trebuchet MS" panose="020B0603020202020204" pitchFamily="34" charset="0"/>
              </a:rPr>
              <a:t>Baseline</a:t>
            </a:r>
          </a:p>
          <a:p>
            <a:pPr lvl="1"/>
            <a:r>
              <a:rPr lang="en-US" dirty="0">
                <a:latin typeface="Trebuchet MS" panose="020B0603020202020204" pitchFamily="34" charset="0"/>
              </a:rPr>
              <a:t>Produce an accurate baseline emission inventory for replicating existing visibility conditions</a:t>
            </a:r>
          </a:p>
          <a:p>
            <a:r>
              <a:rPr lang="en-US" dirty="0">
                <a:latin typeface="Trebuchet MS" panose="020B0603020202020204" pitchFamily="34" charset="0"/>
              </a:rPr>
              <a:t>Future Projections</a:t>
            </a:r>
          </a:p>
          <a:p>
            <a:pPr lvl="1"/>
            <a:r>
              <a:rPr lang="en-US" dirty="0">
                <a:latin typeface="Trebuchet MS" panose="020B0603020202020204" pitchFamily="34" charset="0"/>
              </a:rPr>
              <a:t>Adjust baseline emissions to reflect on-the-books and on-the-way controls and other anticipated changes to visibility related emissions</a:t>
            </a:r>
          </a:p>
          <a:p>
            <a:r>
              <a:rPr lang="en-US" dirty="0">
                <a:latin typeface="Trebuchet MS" panose="020B0603020202020204" pitchFamily="34" charset="0"/>
              </a:rPr>
              <a:t>Calibrate RH Model to baseline emissions and observe the relative response to incremental changes to projected emissions.</a:t>
            </a:r>
          </a:p>
          <a:p>
            <a:pPr lvl="1"/>
            <a:r>
              <a:rPr lang="en-US" dirty="0">
                <a:latin typeface="Trebuchet MS" panose="020B0603020202020204" pitchFamily="34" charset="0"/>
              </a:rPr>
              <a:t>Modeled future visibility used to establish CIA reasonable progress goals</a:t>
            </a:r>
            <a:endParaRPr lang="en-US" dirty="0">
              <a:solidFill>
                <a:srgbClr val="FF0000"/>
              </a:solidFill>
            </a:endParaRPr>
          </a:p>
        </p:txBody>
      </p:sp>
    </p:spTree>
    <p:extLst>
      <p:ext uri="{BB962C8B-B14F-4D97-AF65-F5344CB8AC3E}">
        <p14:creationId xmlns:p14="http://schemas.microsoft.com/office/powerpoint/2010/main" val="44743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chor="t">
            <a:normAutofit/>
          </a:bodyPr>
          <a:lstStyle/>
          <a:p>
            <a:r>
              <a:rPr lang="en-US" sz="3000" b="1" dirty="0"/>
              <a:t>Top-Down Inventories:</a:t>
            </a:r>
          </a:p>
        </p:txBody>
      </p:sp>
      <p:sp>
        <p:nvSpPr>
          <p:cNvPr id="3" name="Content Placeholder 2"/>
          <p:cNvSpPr>
            <a:spLocks noGrp="1"/>
          </p:cNvSpPr>
          <p:nvPr>
            <p:ph idx="1"/>
          </p:nvPr>
        </p:nvSpPr>
        <p:spPr>
          <a:xfrm>
            <a:off x="838200" y="877824"/>
            <a:ext cx="10515600" cy="4351338"/>
          </a:xfrm>
        </p:spPr>
        <p:txBody>
          <a:bodyPr>
            <a:noAutofit/>
          </a:bodyPr>
          <a:lstStyle/>
          <a:p>
            <a:r>
              <a:rPr lang="en-US" sz="2000" dirty="0"/>
              <a:t>The 2008 ozone SIP inventory was adjusted based in part on a top-down inventory by NOAA in 2012 that indicated oil and gas VOC emissions were underestimated by about a factor of two.</a:t>
            </a:r>
          </a:p>
          <a:p>
            <a:r>
              <a:rPr lang="en-US" sz="2000" dirty="0"/>
              <a:t>We developed the 2011 base year inventory that had condensate tank VOC emissions that were about four times larger than those reported by industry.</a:t>
            </a:r>
          </a:p>
          <a:p>
            <a:r>
              <a:rPr lang="en-US" sz="2000" dirty="0"/>
              <a:t>A new top-down inventory for 2012 published in 2013 by NOAA, indicates the 2017 ozone SIP base year inventory may also underestimate oil and gas VOC by a factor of two, and that benzene emissions may be underestimated by a factor of 7.</a:t>
            </a:r>
          </a:p>
          <a:p>
            <a:r>
              <a:rPr lang="en-US" sz="2000" dirty="0"/>
              <a:t>This is concerning, but APCD has been measuring 6 to 9 AM 3-hour  samples of VOC species using Summa canisters at Platteville and Denver since 2012.</a:t>
            </a:r>
          </a:p>
          <a:p>
            <a:r>
              <a:rPr lang="en-US" sz="2000" dirty="0"/>
              <a:t>These data are good indicators of the primary VOC species emitted by local sources in these two areas since:</a:t>
            </a:r>
          </a:p>
          <a:p>
            <a:pPr lvl="1"/>
            <a:r>
              <a:rPr lang="en-US" sz="2000" dirty="0"/>
              <a:t>a) mixing is limited at those early hours and </a:t>
            </a:r>
          </a:p>
          <a:p>
            <a:pPr lvl="1"/>
            <a:r>
              <a:rPr lang="en-US" sz="2000" dirty="0"/>
              <a:t>b) the sun angle and temperatures are low so little photochemical reaction is occurr</a:t>
            </a:r>
            <a:r>
              <a:rPr lang="en-US" sz="1800" dirty="0"/>
              <a:t>ing.  </a:t>
            </a:r>
          </a:p>
          <a:p>
            <a:r>
              <a:rPr lang="en-US" sz="2000" dirty="0"/>
              <a:t>An analysis of this data set is probably a more robust way to determine the accuracy of the VOC inventory.</a:t>
            </a:r>
          </a:p>
          <a:p>
            <a:endParaRPr lang="en-US" sz="2000" dirty="0"/>
          </a:p>
          <a:p>
            <a:endParaRPr lang="en-US" sz="2000" dirty="0"/>
          </a:p>
        </p:txBody>
      </p:sp>
    </p:spTree>
    <p:extLst>
      <p:ext uri="{BB962C8B-B14F-4D97-AF65-F5344CB8AC3E}">
        <p14:creationId xmlns:p14="http://schemas.microsoft.com/office/powerpoint/2010/main" val="16693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91896" y="603504"/>
            <a:ext cx="8900160" cy="6164390"/>
          </a:xfrm>
          <a:prstGeom prst="rect">
            <a:avLst/>
          </a:prstGeom>
        </p:spPr>
      </p:pic>
      <p:sp>
        <p:nvSpPr>
          <p:cNvPr id="2" name="Title 1"/>
          <p:cNvSpPr>
            <a:spLocks noGrp="1"/>
          </p:cNvSpPr>
          <p:nvPr>
            <p:ph type="title"/>
          </p:nvPr>
        </p:nvSpPr>
        <p:spPr>
          <a:xfrm>
            <a:off x="838200" y="365125"/>
            <a:ext cx="10515600" cy="512699"/>
          </a:xfrm>
        </p:spPr>
        <p:txBody>
          <a:bodyPr anchor="t">
            <a:normAutofit fontScale="90000"/>
          </a:bodyPr>
          <a:lstStyle/>
          <a:p>
            <a:r>
              <a:rPr lang="en-US" sz="3000" b="1" dirty="0"/>
              <a:t>VOC Precursor </a:t>
            </a:r>
            <a:r>
              <a:rPr lang="en-US" sz="3300" b="1" dirty="0"/>
              <a:t>Analysis</a:t>
            </a:r>
            <a:r>
              <a:rPr lang="en-US" sz="3000" b="1" dirty="0"/>
              <a:t>:</a:t>
            </a:r>
            <a:br>
              <a:rPr lang="en-US" dirty="0"/>
            </a:br>
            <a:endParaRPr lang="en-US" dirty="0"/>
          </a:p>
        </p:txBody>
      </p:sp>
      <p:sp>
        <p:nvSpPr>
          <p:cNvPr id="3" name="Content Placeholder 2"/>
          <p:cNvSpPr>
            <a:spLocks noGrp="1"/>
          </p:cNvSpPr>
          <p:nvPr>
            <p:ph idx="1"/>
          </p:nvPr>
        </p:nvSpPr>
        <p:spPr>
          <a:xfrm>
            <a:off x="838200" y="877824"/>
            <a:ext cx="10515600" cy="411480"/>
          </a:xfrm>
        </p:spPr>
        <p:txBody>
          <a:bodyPr>
            <a:normAutofit/>
          </a:bodyPr>
          <a:lstStyle/>
          <a:p>
            <a:pPr marL="0" indent="0">
              <a:buNone/>
            </a:pPr>
            <a:r>
              <a:rPr lang="en-US" sz="2000" dirty="0"/>
              <a:t>VOC sample locations </a:t>
            </a:r>
          </a:p>
        </p:txBody>
      </p:sp>
    </p:spTree>
    <p:extLst>
      <p:ext uri="{BB962C8B-B14F-4D97-AF65-F5344CB8AC3E}">
        <p14:creationId xmlns:p14="http://schemas.microsoft.com/office/powerpoint/2010/main" val="422372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507896" y="0"/>
            <a:ext cx="3684104" cy="286247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38200" y="468439"/>
            <a:ext cx="8077200" cy="6206681"/>
          </a:xfrm>
          <a:prstGeom prst="rect">
            <a:avLst/>
          </a:prstGeom>
        </p:spPr>
      </p:pic>
      <p:sp>
        <p:nvSpPr>
          <p:cNvPr id="2" name="Title 1"/>
          <p:cNvSpPr>
            <a:spLocks noGrp="1"/>
          </p:cNvSpPr>
          <p:nvPr>
            <p:ph type="title"/>
          </p:nvPr>
        </p:nvSpPr>
        <p:spPr>
          <a:xfrm>
            <a:off x="838200" y="365125"/>
            <a:ext cx="10515600" cy="494411"/>
          </a:xfrm>
        </p:spPr>
        <p:txBody>
          <a:bodyPr anchor="t">
            <a:normAutofit fontScale="90000"/>
          </a:bodyPr>
          <a:lstStyle/>
          <a:p>
            <a:r>
              <a:rPr lang="en-US" sz="3000" b="1" dirty="0"/>
              <a:t>Platteville VOC site</a:t>
            </a:r>
            <a:br>
              <a:rPr lang="en-US" dirty="0"/>
            </a:br>
            <a:endParaRPr lang="en-US" dirty="0"/>
          </a:p>
        </p:txBody>
      </p:sp>
      <p:sp>
        <p:nvSpPr>
          <p:cNvPr id="5" name="Oval 4"/>
          <p:cNvSpPr/>
          <p:nvPr/>
        </p:nvSpPr>
        <p:spPr>
          <a:xfrm>
            <a:off x="9939664" y="884475"/>
            <a:ext cx="448887" cy="337497"/>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57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38200" y="365124"/>
            <a:ext cx="7720584" cy="6374003"/>
          </a:xfrm>
          <a:prstGeom prst="rect">
            <a:avLst/>
          </a:prstGeom>
        </p:spPr>
      </p:pic>
      <p:sp>
        <p:nvSpPr>
          <p:cNvPr id="2" name="Title 1"/>
          <p:cNvSpPr>
            <a:spLocks noGrp="1"/>
          </p:cNvSpPr>
          <p:nvPr>
            <p:ph type="title"/>
          </p:nvPr>
        </p:nvSpPr>
        <p:spPr>
          <a:xfrm>
            <a:off x="838200" y="365125"/>
            <a:ext cx="10515600" cy="485267"/>
          </a:xfrm>
        </p:spPr>
        <p:txBody>
          <a:bodyPr anchor="t">
            <a:normAutofit fontScale="90000"/>
          </a:bodyPr>
          <a:lstStyle/>
          <a:p>
            <a:r>
              <a:rPr lang="en-US" sz="3000" b="1" dirty="0"/>
              <a:t>Denver VOC site</a:t>
            </a:r>
            <a:br>
              <a:rPr lang="en-US" dirty="0"/>
            </a:b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52599" y="0"/>
            <a:ext cx="3939401" cy="2894163"/>
          </a:xfrm>
          <a:prstGeom prst="rect">
            <a:avLst/>
          </a:prstGeom>
        </p:spPr>
      </p:pic>
      <p:sp>
        <p:nvSpPr>
          <p:cNvPr id="6" name="Oval 5"/>
          <p:cNvSpPr/>
          <p:nvPr/>
        </p:nvSpPr>
        <p:spPr>
          <a:xfrm>
            <a:off x="9642764" y="1534780"/>
            <a:ext cx="448887" cy="337497"/>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07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chor="t">
            <a:normAutofit fontScale="90000"/>
          </a:bodyPr>
          <a:lstStyle/>
          <a:p>
            <a:r>
              <a:rPr lang="en-US" sz="3000" b="1" dirty="0"/>
              <a:t>Annual average VOC at Platteville and Denver sites from 2012 to 2016</a:t>
            </a:r>
            <a:endParaRPr lang="en-US" sz="3000" dirty="0"/>
          </a:p>
        </p:txBody>
      </p:sp>
      <p:graphicFrame>
        <p:nvGraphicFramePr>
          <p:cNvPr id="4" name="Chart 3"/>
          <p:cNvGraphicFramePr/>
          <p:nvPr>
            <p:extLst>
              <p:ext uri="{D42A27DB-BD31-4B8C-83A1-F6EECF244321}">
                <p14:modId xmlns:p14="http://schemas.microsoft.com/office/powerpoint/2010/main" val="1751314024"/>
              </p:ext>
            </p:extLst>
          </p:nvPr>
        </p:nvGraphicFramePr>
        <p:xfrm>
          <a:off x="838200" y="813817"/>
          <a:ext cx="9439656" cy="5678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546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7949343"/>
              </p:ext>
            </p:extLst>
          </p:nvPr>
        </p:nvGraphicFramePr>
        <p:xfrm>
          <a:off x="941832" y="163887"/>
          <a:ext cx="9665208" cy="6883035"/>
        </p:xfrm>
        <a:graphic>
          <a:graphicData uri="http://schemas.openxmlformats.org/drawingml/2006/table">
            <a:tbl>
              <a:tblPr firstCol="1" bandRow="1">
                <a:tableStyleId>{5C22544A-7EE6-4342-B048-85BDC9FD1C3A}</a:tableStyleId>
              </a:tblPr>
              <a:tblGrid>
                <a:gridCol w="1003097">
                  <a:extLst>
                    <a:ext uri="{9D8B030D-6E8A-4147-A177-3AD203B41FA5}">
                      <a16:colId xmlns:a16="http://schemas.microsoft.com/office/drawing/2014/main" val="20000"/>
                    </a:ext>
                  </a:extLst>
                </a:gridCol>
                <a:gridCol w="779983">
                  <a:extLst>
                    <a:ext uri="{9D8B030D-6E8A-4147-A177-3AD203B41FA5}">
                      <a16:colId xmlns:a16="http://schemas.microsoft.com/office/drawing/2014/main" val="20001"/>
                    </a:ext>
                  </a:extLst>
                </a:gridCol>
                <a:gridCol w="1408176">
                  <a:extLst>
                    <a:ext uri="{9D8B030D-6E8A-4147-A177-3AD203B41FA5}">
                      <a16:colId xmlns:a16="http://schemas.microsoft.com/office/drawing/2014/main" val="20002"/>
                    </a:ext>
                  </a:extLst>
                </a:gridCol>
                <a:gridCol w="1719072">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94310">
                  <a:extLst>
                    <a:ext uri="{9D8B030D-6E8A-4147-A177-3AD203B41FA5}">
                      <a16:colId xmlns:a16="http://schemas.microsoft.com/office/drawing/2014/main" val="20005"/>
                    </a:ext>
                  </a:extLst>
                </a:gridCol>
                <a:gridCol w="760170">
                  <a:extLst>
                    <a:ext uri="{9D8B030D-6E8A-4147-A177-3AD203B41FA5}">
                      <a16:colId xmlns:a16="http://schemas.microsoft.com/office/drawing/2014/main" val="20006"/>
                    </a:ext>
                  </a:extLst>
                </a:gridCol>
                <a:gridCol w="749808">
                  <a:extLst>
                    <a:ext uri="{9D8B030D-6E8A-4147-A177-3AD203B41FA5}">
                      <a16:colId xmlns:a16="http://schemas.microsoft.com/office/drawing/2014/main" val="20007"/>
                    </a:ext>
                  </a:extLst>
                </a:gridCol>
                <a:gridCol w="777240">
                  <a:extLst>
                    <a:ext uri="{9D8B030D-6E8A-4147-A177-3AD203B41FA5}">
                      <a16:colId xmlns:a16="http://schemas.microsoft.com/office/drawing/2014/main" val="20008"/>
                    </a:ext>
                  </a:extLst>
                </a:gridCol>
                <a:gridCol w="932688">
                  <a:extLst>
                    <a:ext uri="{9D8B030D-6E8A-4147-A177-3AD203B41FA5}">
                      <a16:colId xmlns:a16="http://schemas.microsoft.com/office/drawing/2014/main" val="20009"/>
                    </a:ext>
                  </a:extLst>
                </a:gridCol>
              </a:tblGrid>
              <a:tr h="860981">
                <a:tc gridSpan="4">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rPr>
                        <a:t> NMOC speciation profiles by weight percent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600" dirty="0">
                          <a:effectLst/>
                        </a:rPr>
                        <a:t>Platteville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dirty="0">
                          <a:effectLst/>
                        </a:rPr>
                        <a:t>Denver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6553">
                <a:tc>
                  <a:txBody>
                    <a:bodyPr/>
                    <a:lstStyle/>
                    <a:p>
                      <a:pPr marL="0" marR="0" algn="ctr">
                        <a:lnSpc>
                          <a:spcPct val="107000"/>
                        </a:lnSpc>
                        <a:spcBef>
                          <a:spcPts val="0"/>
                        </a:spcBef>
                        <a:spcAft>
                          <a:spcPts val="0"/>
                        </a:spcAft>
                      </a:pPr>
                      <a:r>
                        <a:rPr lang="en-US" sz="1400" dirty="0">
                          <a:solidFill>
                            <a:schemeClr val="tx1"/>
                          </a:solidFill>
                          <a:effectLst/>
                        </a:rPr>
                        <a:t>DJFLA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marL="0" marR="0" algn="ctr">
                        <a:lnSpc>
                          <a:spcPct val="107000"/>
                        </a:lnSpc>
                        <a:spcBef>
                          <a:spcPts val="0"/>
                        </a:spcBef>
                        <a:spcAft>
                          <a:spcPts val="0"/>
                        </a:spcAft>
                      </a:pPr>
                      <a:r>
                        <a:rPr lang="en-US" sz="1400" dirty="0">
                          <a:effectLst/>
                        </a:rPr>
                        <a:t>DJVNT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b="1" dirty="0">
                          <a:effectLst/>
                        </a:rPr>
                        <a:t>NOAA BAO 2011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6553">
                <a:tc>
                  <a:txBody>
                    <a:bodyPr/>
                    <a:lstStyle/>
                    <a:p>
                      <a:pPr marL="0" marR="0" algn="ctr">
                        <a:lnSpc>
                          <a:spcPct val="107000"/>
                        </a:lnSpc>
                        <a:spcBef>
                          <a:spcPts val="0"/>
                        </a:spcBef>
                        <a:spcAft>
                          <a:spcPts val="0"/>
                        </a:spcAft>
                      </a:pPr>
                      <a:r>
                        <a:rPr lang="en-US" sz="1400" b="1" dirty="0">
                          <a:solidFill>
                            <a:schemeClr val="tx1"/>
                          </a:solidFill>
                          <a:effectLst/>
                        </a:rPr>
                        <a:t>32.6%</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b="0" dirty="0">
                          <a:effectLst/>
                        </a:rPr>
                        <a:t>24.7%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400" b="1" dirty="0">
                          <a:effectLst/>
                        </a:rPr>
                        <a:t>22.4%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1" dirty="0">
                          <a:effectLst/>
                        </a:rPr>
                        <a:t>Propane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800"/>
                        </a:spcAft>
                      </a:pPr>
                      <a:r>
                        <a:rPr lang="en-US" sz="1400" b="1">
                          <a:effectLst/>
                        </a:rPr>
                        <a:t>26.5%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a:effectLst/>
                        </a:rPr>
                        <a:t>25.1%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25.7%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0" dirty="0">
                          <a:effectLst/>
                        </a:rPr>
                        <a:t>16.5%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13.2%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13.4%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2"/>
                  </a:ext>
                </a:extLst>
              </a:tr>
              <a:tr h="216553">
                <a:tc>
                  <a:txBody>
                    <a:bodyPr/>
                    <a:lstStyle/>
                    <a:p>
                      <a:pPr marL="0" marR="0" algn="ctr">
                        <a:lnSpc>
                          <a:spcPct val="107000"/>
                        </a:lnSpc>
                        <a:spcBef>
                          <a:spcPts val="0"/>
                        </a:spcBef>
                        <a:spcAft>
                          <a:spcPts val="0"/>
                        </a:spcAft>
                      </a:pPr>
                      <a:r>
                        <a:rPr lang="en-US" sz="1400" b="1" dirty="0">
                          <a:solidFill>
                            <a:schemeClr val="tx1"/>
                          </a:solidFill>
                          <a:effectLst/>
                        </a:rPr>
                        <a:t>26.9%</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b="0" dirty="0">
                          <a:effectLst/>
                        </a:rPr>
                        <a:t>45.3%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400" b="1" dirty="0">
                          <a:effectLst/>
                        </a:rPr>
                        <a:t>27.2%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1" dirty="0">
                          <a:effectLst/>
                        </a:rPr>
                        <a:t>Ethane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800"/>
                        </a:spcAft>
                      </a:pPr>
                      <a:r>
                        <a:rPr lang="en-US" sz="1400" b="1" dirty="0">
                          <a:effectLst/>
                        </a:rPr>
                        <a:t>23.3%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23.0%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26.1%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0" dirty="0">
                          <a:effectLst/>
                        </a:rPr>
                        <a:t>21.6%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22.9%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30.4%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3"/>
                  </a:ext>
                </a:extLst>
              </a:tr>
              <a:tr h="295470">
                <a:tc>
                  <a:txBody>
                    <a:bodyPr/>
                    <a:lstStyle/>
                    <a:p>
                      <a:pPr marL="0" marR="0" algn="ctr">
                        <a:lnSpc>
                          <a:spcPct val="107000"/>
                        </a:lnSpc>
                        <a:spcBef>
                          <a:spcPts val="0"/>
                        </a:spcBef>
                        <a:spcAft>
                          <a:spcPts val="0"/>
                        </a:spcAft>
                      </a:pPr>
                      <a:r>
                        <a:rPr lang="en-US" sz="1400" b="1" dirty="0">
                          <a:solidFill>
                            <a:schemeClr val="tx1"/>
                          </a:solidFill>
                          <a:effectLst/>
                        </a:rPr>
                        <a:t>15.0%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b="0" dirty="0">
                          <a:effectLst/>
                        </a:rPr>
                        <a:t>9.7%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400" b="1" dirty="0">
                          <a:effectLst/>
                        </a:rPr>
                        <a:t>18.6%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1" dirty="0">
                          <a:effectLst/>
                        </a:rPr>
                        <a:t>n-Butane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800"/>
                        </a:spcAft>
                      </a:pPr>
                      <a:r>
                        <a:rPr lang="en-US" sz="1400" b="1" dirty="0">
                          <a:effectLst/>
                        </a:rPr>
                        <a:t>16.1%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15.4%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15.1%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0" dirty="0">
                          <a:effectLst/>
                        </a:rPr>
                        <a:t>10.7%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9.3%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r">
                        <a:lnSpc>
                          <a:spcPct val="107000"/>
                        </a:lnSpc>
                        <a:spcBef>
                          <a:spcPts val="0"/>
                        </a:spcBef>
                        <a:spcAft>
                          <a:spcPts val="800"/>
                        </a:spcAft>
                      </a:pPr>
                      <a:r>
                        <a:rPr lang="en-US" sz="1400" b="0" dirty="0">
                          <a:effectLst/>
                        </a:rPr>
                        <a:t>9.9%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4"/>
                  </a:ext>
                </a:extLst>
              </a:tr>
              <a:tr h="216553">
                <a:tc>
                  <a:txBody>
                    <a:bodyPr/>
                    <a:lstStyle/>
                    <a:p>
                      <a:pPr marL="0" marR="0" algn="ctr">
                        <a:lnSpc>
                          <a:spcPct val="107000"/>
                        </a:lnSpc>
                        <a:spcBef>
                          <a:spcPts val="0"/>
                        </a:spcBef>
                        <a:spcAft>
                          <a:spcPts val="0"/>
                        </a:spcAft>
                      </a:pPr>
                      <a:r>
                        <a:rPr lang="en-US" sz="1400" b="1" dirty="0">
                          <a:solidFill>
                            <a:schemeClr val="tx1"/>
                          </a:solidFill>
                          <a:effectLst/>
                        </a:rPr>
                        <a:t>8.3%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dirty="0">
                          <a:effectLst/>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400" b="1" dirty="0">
                          <a:effectLst/>
                        </a:rPr>
                        <a:t>8.0%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400" b="1" dirty="0" err="1">
                          <a:effectLst/>
                        </a:rPr>
                        <a:t>Isobutane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r">
                        <a:lnSpc>
                          <a:spcPct val="107000"/>
                        </a:lnSpc>
                        <a:spcBef>
                          <a:spcPts val="0"/>
                        </a:spcBef>
                        <a:spcAft>
                          <a:spcPts val="800"/>
                        </a:spcAft>
                      </a:pPr>
                      <a:r>
                        <a:rPr lang="en-US" sz="1400" b="1" dirty="0">
                          <a:effectLst/>
                        </a:rPr>
                        <a:t>6.9%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6.3%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b="1" dirty="0">
                          <a:effectLst/>
                        </a:rPr>
                        <a:t>6.7%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marL="0" marR="0" algn="r">
                        <a:lnSpc>
                          <a:spcPct val="107000"/>
                        </a:lnSpc>
                        <a:spcBef>
                          <a:spcPts val="0"/>
                        </a:spcBef>
                        <a:spcAft>
                          <a:spcPts val="800"/>
                        </a:spcAft>
                      </a:pPr>
                      <a:r>
                        <a:rPr lang="en-US" sz="1400" dirty="0">
                          <a:effectLst/>
                        </a:rPr>
                        <a:t>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16553">
                <a:tc>
                  <a:txBody>
                    <a:bodyPr/>
                    <a:lstStyle/>
                    <a:p>
                      <a:pPr marL="0" marR="0" algn="ctr">
                        <a:lnSpc>
                          <a:spcPct val="107000"/>
                        </a:lnSpc>
                        <a:spcBef>
                          <a:spcPts val="0"/>
                        </a:spcBef>
                        <a:spcAft>
                          <a:spcPts val="0"/>
                        </a:spcAft>
                      </a:pPr>
                      <a:r>
                        <a:rPr lang="en-US" sz="1400" b="0" dirty="0">
                          <a:solidFill>
                            <a:schemeClr val="tx1"/>
                          </a:solidFill>
                          <a:effectLst/>
                        </a:rPr>
                        <a:t>4.6%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a:effectLst/>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n-Pentane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16553">
                <a:tc>
                  <a:txBody>
                    <a:bodyPr/>
                    <a:lstStyle/>
                    <a:p>
                      <a:pPr marL="0" marR="0" algn="ctr">
                        <a:lnSpc>
                          <a:spcPct val="107000"/>
                        </a:lnSpc>
                        <a:spcBef>
                          <a:spcPts val="0"/>
                        </a:spcBef>
                        <a:spcAft>
                          <a:spcPts val="0"/>
                        </a:spcAft>
                      </a:pPr>
                      <a:r>
                        <a:rPr lang="en-US" sz="1400" b="0" dirty="0">
                          <a:solidFill>
                            <a:schemeClr val="tx1"/>
                          </a:solidFill>
                          <a:effectLst/>
                        </a:rPr>
                        <a:t>5.9%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a:effectLst/>
                        </a:rPr>
                        <a:t>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err="1">
                          <a:effectLst/>
                        </a:rPr>
                        <a:t>Isopentane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26574">
                <a:tc>
                  <a:txBody>
                    <a:bodyPr/>
                    <a:lstStyle/>
                    <a:p>
                      <a:pPr>
                        <a:lnSpc>
                          <a:spcPct val="107000"/>
                        </a:lnSpc>
                      </a:pPr>
                      <a:endParaRPr lang="en-US" sz="1400" b="0" dirty="0">
                        <a:solidFill>
                          <a:schemeClr val="tx1"/>
                        </a:solidFill>
                        <a:effectLst/>
                        <a:latin typeface="Calibri" panose="020F0502020204030204" pitchFamily="34" charset="0"/>
                      </a:endParaRPr>
                    </a:p>
                  </a:txBody>
                  <a:tcPr marL="68580" marR="68580" marT="0" marB="0">
                    <a:solidFill>
                      <a:srgbClr val="92D050"/>
                    </a:solidFill>
                  </a:tcPr>
                </a:tc>
                <a:tc>
                  <a:txBody>
                    <a:bodyPr/>
                    <a:lstStyle/>
                    <a:p>
                      <a:pPr>
                        <a:lnSpc>
                          <a:spcPct val="107000"/>
                        </a:lnSpc>
                      </a:pPr>
                      <a:endParaRPr lang="en-US" sz="1400" dirty="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Methylcyclopentane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16553">
                <a:tc>
                  <a:txBody>
                    <a:bodyPr/>
                    <a:lstStyle/>
                    <a:p>
                      <a:pPr marL="0" marR="0" algn="ctr">
                        <a:lnSpc>
                          <a:spcPct val="107000"/>
                        </a:lnSpc>
                        <a:spcBef>
                          <a:spcPts val="0"/>
                        </a:spcBef>
                        <a:spcAft>
                          <a:spcPts val="0"/>
                        </a:spcAft>
                      </a:pPr>
                      <a:r>
                        <a:rPr lang="en-US" sz="1400" b="0" dirty="0">
                          <a:solidFill>
                            <a:schemeClr val="tx1"/>
                          </a:solidFill>
                          <a:effectLst/>
                        </a:rPr>
                        <a:t>3.3%</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a:effectLst/>
                        </a:rPr>
                        <a:t>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n-Hexane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dirty="0">
                          <a:effectLst/>
                        </a:rPr>
                        <a:t>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16553">
                <a:tc>
                  <a:txBody>
                    <a:bodyPr/>
                    <a:lstStyle/>
                    <a:p>
                      <a:pPr marL="0" marR="0" algn="ctr">
                        <a:lnSpc>
                          <a:spcPct val="107000"/>
                        </a:lnSpc>
                        <a:spcBef>
                          <a:spcPts val="0"/>
                        </a:spcBef>
                        <a:spcAft>
                          <a:spcPts val="0"/>
                        </a:spcAft>
                      </a:pPr>
                      <a:r>
                        <a:rPr lang="en-US" sz="1400" b="0" dirty="0">
                          <a:solidFill>
                            <a:schemeClr val="tx1"/>
                          </a:solidFill>
                          <a:effectLst/>
                        </a:rPr>
                        <a:t>2.5%</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n-Heptane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216553">
                <a:tc>
                  <a:txBody>
                    <a:bodyPr/>
                    <a:lstStyle/>
                    <a:p>
                      <a:pPr marL="0" marR="0" algn="ctr">
                        <a:lnSpc>
                          <a:spcPct val="107000"/>
                        </a:lnSpc>
                        <a:spcBef>
                          <a:spcPts val="0"/>
                        </a:spcBef>
                        <a:spcAft>
                          <a:spcPts val="0"/>
                        </a:spcAft>
                      </a:pPr>
                      <a:r>
                        <a:rPr lang="en-US" sz="1400" b="0" dirty="0">
                          <a:solidFill>
                            <a:schemeClr val="tx1"/>
                          </a:solidFill>
                          <a:effectLst/>
                        </a:rPr>
                        <a:t>0.2%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a:lnSpc>
                          <a:spcPct val="107000"/>
                        </a:lnSpc>
                        <a:spcBef>
                          <a:spcPts val="0"/>
                        </a:spcBef>
                        <a:spcAft>
                          <a:spcPts val="0"/>
                        </a:spcAft>
                      </a:pPr>
                      <a:r>
                        <a:rPr lang="en-US" sz="1400" dirty="0">
                          <a:effectLst/>
                        </a:rPr>
                        <a:t>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Toluene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216553">
                <a:tc>
                  <a:txBody>
                    <a:bodyPr/>
                    <a:lstStyle/>
                    <a:p>
                      <a:pPr marL="0" marR="0" algn="ctr">
                        <a:lnSpc>
                          <a:spcPct val="107000"/>
                        </a:lnSpc>
                        <a:spcBef>
                          <a:spcPts val="0"/>
                        </a:spcBef>
                        <a:spcAft>
                          <a:spcPts val="0"/>
                        </a:spcAft>
                      </a:pPr>
                      <a:r>
                        <a:rPr lang="en-US" sz="1400" b="1" dirty="0">
                          <a:solidFill>
                            <a:schemeClr val="tx1"/>
                          </a:solidFill>
                          <a:effectLst/>
                        </a:rPr>
                        <a:t>0.2%</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r>
                        <a:rPr lang="en-US" sz="1400" b="1" dirty="0">
                          <a:effectLst/>
                        </a:rPr>
                        <a:t>0.1%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ctr">
                        <a:lnSpc>
                          <a:spcPct val="107000"/>
                        </a:lnSpc>
                        <a:spcBef>
                          <a:spcPts val="0"/>
                        </a:spcBef>
                        <a:spcAft>
                          <a:spcPts val="0"/>
                        </a:spcAft>
                      </a:pPr>
                      <a:r>
                        <a:rPr lang="en-US" sz="1400" b="1" dirty="0">
                          <a:effectLst/>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400" b="1" dirty="0">
                          <a:effectLst/>
                        </a:rPr>
                        <a:t>Benzene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gn="r">
                        <a:lnSpc>
                          <a:spcPct val="107000"/>
                        </a:lnSpc>
                        <a:spcBef>
                          <a:spcPts val="0"/>
                        </a:spcBef>
                        <a:spcAft>
                          <a:spcPts val="800"/>
                        </a:spcAft>
                      </a:pPr>
                      <a:r>
                        <a:rPr lang="en-US" sz="1400" b="1" dirty="0">
                          <a:effectLst/>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07000"/>
                        </a:lnSpc>
                        <a:spcBef>
                          <a:spcPts val="0"/>
                        </a:spcBef>
                        <a:spcAft>
                          <a:spcPts val="800"/>
                        </a:spcAft>
                      </a:pPr>
                      <a:r>
                        <a:rPr lang="en-US" sz="1400" b="1" dirty="0">
                          <a:effectLst/>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07000"/>
                        </a:lnSpc>
                        <a:spcBef>
                          <a:spcPts val="0"/>
                        </a:spcBef>
                        <a:spcAft>
                          <a:spcPts val="800"/>
                        </a:spcAft>
                      </a:pPr>
                      <a:r>
                        <a:rPr lang="en-US" sz="1400" b="1" dirty="0">
                          <a:effectLst/>
                        </a:rPr>
                        <a:t>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07000"/>
                        </a:lnSpc>
                        <a:spcBef>
                          <a:spcPts val="0"/>
                        </a:spcBef>
                        <a:spcAft>
                          <a:spcPts val="800"/>
                        </a:spcAft>
                      </a:pPr>
                      <a:r>
                        <a:rPr lang="en-US" sz="1400" b="0" dirty="0">
                          <a:effectLst/>
                        </a:rPr>
                        <a:t>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20000"/>
                        <a:lumOff val="80000"/>
                      </a:schemeClr>
                    </a:solidFill>
                  </a:tcPr>
                </a:tc>
                <a:tc>
                  <a:txBody>
                    <a:bodyPr/>
                    <a:lstStyle/>
                    <a:p>
                      <a:pPr marL="0" marR="0" algn="r">
                        <a:lnSpc>
                          <a:spcPct val="107000"/>
                        </a:lnSpc>
                        <a:spcBef>
                          <a:spcPts val="0"/>
                        </a:spcBef>
                        <a:spcAft>
                          <a:spcPts val="800"/>
                        </a:spcAft>
                      </a:pPr>
                      <a:r>
                        <a:rPr lang="en-US" sz="1400" b="0" dirty="0">
                          <a:effectLst/>
                        </a:rPr>
                        <a:t>1.6%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20000"/>
                        <a:lumOff val="80000"/>
                      </a:schemeClr>
                    </a:solidFill>
                  </a:tcPr>
                </a:tc>
                <a:tc>
                  <a:txBody>
                    <a:bodyPr/>
                    <a:lstStyle/>
                    <a:p>
                      <a:pPr marL="0" marR="0" algn="r">
                        <a:lnSpc>
                          <a:spcPct val="107000"/>
                        </a:lnSpc>
                        <a:spcBef>
                          <a:spcPts val="0"/>
                        </a:spcBef>
                        <a:spcAft>
                          <a:spcPts val="800"/>
                        </a:spcAft>
                      </a:pPr>
                      <a:r>
                        <a:rPr lang="en-US" sz="1400" b="0" dirty="0">
                          <a:effectLst/>
                        </a:rPr>
                        <a:t>1.7%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10012"/>
                  </a:ext>
                </a:extLst>
              </a:tr>
              <a:tr h="226574">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err="1">
                          <a:effectLst/>
                        </a:rPr>
                        <a:t>Methylcyclohexane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dirty="0">
                          <a:effectLst/>
                        </a:rPr>
                        <a:t>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226574">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Cyclohexane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r h="226574">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Acetylene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5"/>
                  </a:ext>
                </a:extLst>
              </a:tr>
              <a:tr h="226574">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Ethylene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6"/>
                  </a:ext>
                </a:extLst>
              </a:tr>
              <a:tr h="216553">
                <a:tc>
                  <a:txBody>
                    <a:bodyPr/>
                    <a:lstStyle/>
                    <a:p>
                      <a:pPr marL="0" marR="0" algn="ctr">
                        <a:lnSpc>
                          <a:spcPct val="107000"/>
                        </a:lnSpc>
                        <a:spcBef>
                          <a:spcPts val="0"/>
                        </a:spcBef>
                        <a:spcAft>
                          <a:spcPts val="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m/p Xylene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7"/>
                  </a:ext>
                </a:extLst>
              </a:tr>
              <a:tr h="415197">
                <a:tc>
                  <a:txBody>
                    <a:bodyPr/>
                    <a:lstStyle/>
                    <a:p>
                      <a:pPr marL="0" marR="0" algn="ctr">
                        <a:lnSpc>
                          <a:spcPct val="107000"/>
                        </a:lnSpc>
                        <a:spcBef>
                          <a:spcPts val="0"/>
                        </a:spcBef>
                        <a:spcAft>
                          <a:spcPts val="0"/>
                        </a:spcAft>
                      </a:pPr>
                      <a:r>
                        <a:rPr lang="en-US" sz="1400" dirty="0">
                          <a:effectLst/>
                        </a:rPr>
                        <a:t>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2,2,4-Trimethylpentane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dirty="0">
                          <a:effectLst/>
                        </a:rPr>
                        <a:t>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8"/>
                  </a:ext>
                </a:extLst>
              </a:tr>
              <a:tr h="226574">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o-Xylene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19"/>
                  </a:ext>
                </a:extLst>
              </a:tr>
              <a:tr h="216553">
                <a:tc>
                  <a:txBody>
                    <a:bodyPr/>
                    <a:lstStyle/>
                    <a:p>
                      <a:pPr marL="0" marR="0" algn="ctr">
                        <a:lnSpc>
                          <a:spcPct val="107000"/>
                        </a:lnSpc>
                        <a:spcBef>
                          <a:spcPts val="0"/>
                        </a:spcBef>
                        <a:spcAft>
                          <a:spcPts val="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n-Nonane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0"/>
                  </a:ext>
                </a:extLst>
              </a:tr>
              <a:tr h="226574">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n-Decane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1"/>
                  </a:ext>
                </a:extLst>
              </a:tr>
              <a:tr h="226574">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Ethylbenzene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2"/>
                  </a:ext>
                </a:extLst>
              </a:tr>
              <a:tr h="226574">
                <a:tc>
                  <a:txBody>
                    <a:bodyPr/>
                    <a:lstStyle/>
                    <a:p>
                      <a:pPr marL="0" marR="0" algn="ctr">
                        <a:lnSpc>
                          <a:spcPct val="107000"/>
                        </a:lnSpc>
                        <a:spcBef>
                          <a:spcPts val="0"/>
                        </a:spcBef>
                        <a:spcAft>
                          <a:spcPts val="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n-Octane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3"/>
                  </a:ext>
                </a:extLst>
              </a:tr>
              <a:tr h="226574">
                <a:tc>
                  <a:txBody>
                    <a:bodyPr/>
                    <a:lstStyle/>
                    <a:p>
                      <a:pPr marL="0" marR="0" algn="ctr">
                        <a:lnSpc>
                          <a:spcPct val="107000"/>
                        </a:lnSpc>
                        <a:spcBef>
                          <a:spcPts val="0"/>
                        </a:spcBef>
                        <a:spcAft>
                          <a:spcPts val="0"/>
                        </a:spcAft>
                      </a:pPr>
                      <a:r>
                        <a:rPr lang="en-US" sz="14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40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a:effectLst/>
                        </a:rPr>
                        <a:t>Cyclopentane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8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24"/>
                  </a:ext>
                </a:extLst>
              </a:tr>
              <a:tr h="226574">
                <a:tc>
                  <a:txBody>
                    <a:bodyPr/>
                    <a:lstStyle/>
                    <a:p>
                      <a:pPr marL="0" marR="0" algn="ctr">
                        <a:lnSpc>
                          <a:spcPct val="107000"/>
                        </a:lnSpc>
                        <a:spcBef>
                          <a:spcPts val="0"/>
                        </a:spcBef>
                        <a:spcAft>
                          <a:spcPts val="0"/>
                        </a:spcAft>
                      </a:pPr>
                      <a:r>
                        <a:rPr lang="en-US" sz="1400" dirty="0">
                          <a:effectLst/>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endParaRPr lang="en-US" sz="1400" dirty="0">
                        <a:effectLst/>
                        <a:latin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b"/>
                      <a:r>
                        <a:rPr lang="en-US" sz="1400" b="0" i="0" u="none" strike="noStrike">
                          <a:solidFill>
                            <a:srgbClr val="000000"/>
                          </a:solidFill>
                          <a:effectLst/>
                          <a:latin typeface="Calibri" panose="020F0502020204030204" pitchFamily="34" charset="0"/>
                        </a:rPr>
                        <a:t>94.3%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93.1%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92.5%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89.4%</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92.4%</a:t>
                      </a:r>
                    </a:p>
                  </a:txBody>
                  <a:tcPr marL="7620" marR="7620" marT="7620"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3333298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chor="t">
            <a:normAutofit fontScale="90000"/>
          </a:bodyPr>
          <a:lstStyle/>
          <a:p>
            <a:r>
              <a:rPr lang="en-US" sz="3000" b="1" dirty="0"/>
              <a:t>Change in </a:t>
            </a:r>
            <a:r>
              <a:rPr lang="en-US" sz="2800" b="1" dirty="0"/>
              <a:t>emissions</a:t>
            </a:r>
            <a:r>
              <a:rPr lang="en-US" sz="3000" b="1" dirty="0"/>
              <a:t> compared with change in VOC concentrations</a:t>
            </a:r>
            <a:endParaRPr lang="en-US" sz="3000" dirty="0"/>
          </a:p>
        </p:txBody>
      </p:sp>
      <p:graphicFrame>
        <p:nvGraphicFramePr>
          <p:cNvPr id="4" name="Chart 3"/>
          <p:cNvGraphicFramePr/>
          <p:nvPr>
            <p:extLst>
              <p:ext uri="{D42A27DB-BD31-4B8C-83A1-F6EECF244321}">
                <p14:modId xmlns:p14="http://schemas.microsoft.com/office/powerpoint/2010/main" val="2841467987"/>
              </p:ext>
            </p:extLst>
          </p:nvPr>
        </p:nvGraphicFramePr>
        <p:xfrm>
          <a:off x="838200" y="804672"/>
          <a:ext cx="8918448" cy="60533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892821" y="4882896"/>
            <a:ext cx="2533386" cy="830997"/>
          </a:xfrm>
          <a:prstGeom prst="rect">
            <a:avLst/>
          </a:prstGeom>
          <a:noFill/>
        </p:spPr>
        <p:txBody>
          <a:bodyPr wrap="none" rtlCol="0">
            <a:spAutoFit/>
          </a:bodyPr>
          <a:lstStyle/>
          <a:p>
            <a:r>
              <a:rPr lang="en-US" sz="1600" dirty="0"/>
              <a:t>Weld County NEI Total O&amp;G </a:t>
            </a:r>
          </a:p>
          <a:p>
            <a:r>
              <a:rPr lang="en-US" sz="1600" dirty="0"/>
              <a:t>% Change from 2011</a:t>
            </a:r>
          </a:p>
          <a:p>
            <a:endParaRPr lang="en-US" sz="1600" dirty="0"/>
          </a:p>
        </p:txBody>
      </p:sp>
      <p:sp>
        <p:nvSpPr>
          <p:cNvPr id="6" name="TextBox 5"/>
          <p:cNvSpPr txBox="1"/>
          <p:nvPr/>
        </p:nvSpPr>
        <p:spPr>
          <a:xfrm>
            <a:off x="111821" y="2462231"/>
            <a:ext cx="910644"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 change from 2012</a:t>
            </a:r>
            <a:endParaRPr lang="en-US" dirty="0"/>
          </a:p>
        </p:txBody>
      </p:sp>
      <p:sp>
        <p:nvSpPr>
          <p:cNvPr id="10" name="Rectangle 9"/>
          <p:cNvSpPr/>
          <p:nvPr/>
        </p:nvSpPr>
        <p:spPr>
          <a:xfrm>
            <a:off x="8362293" y="4403836"/>
            <a:ext cx="1910844" cy="338554"/>
          </a:xfrm>
          <a:prstGeom prst="rect">
            <a:avLst/>
          </a:prstGeom>
        </p:spPr>
        <p:txBody>
          <a:bodyPr wrap="none">
            <a:spAutoFit/>
          </a:bodyPr>
          <a:lstStyle/>
          <a:p>
            <a:r>
              <a:rPr lang="en-US" sz="1600" dirty="0"/>
              <a:t>% Change from 2011</a:t>
            </a:r>
          </a:p>
        </p:txBody>
      </p:sp>
    </p:spTree>
    <p:extLst>
      <p:ext uri="{BB962C8B-B14F-4D97-AF65-F5344CB8AC3E}">
        <p14:creationId xmlns:p14="http://schemas.microsoft.com/office/powerpoint/2010/main" val="39902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427"/>
          </a:xfrm>
        </p:spPr>
        <p:txBody>
          <a:bodyPr anchor="t"/>
          <a:lstStyle/>
          <a:p>
            <a:r>
              <a:rPr lang="en-US" sz="3000" b="1" dirty="0"/>
              <a:t>Annual average benzene (</a:t>
            </a:r>
            <a:r>
              <a:rPr lang="en-US" sz="3000" b="1" dirty="0" err="1"/>
              <a:t>ug</a:t>
            </a:r>
            <a:r>
              <a:rPr lang="en-US" sz="3000" b="1" dirty="0"/>
              <a:t>/m3) and percent change from 2012</a:t>
            </a:r>
            <a:endParaRPr lang="en-US" sz="3000" dirty="0"/>
          </a:p>
        </p:txBody>
      </p:sp>
      <p:graphicFrame>
        <p:nvGraphicFramePr>
          <p:cNvPr id="4" name="Chart 3"/>
          <p:cNvGraphicFramePr/>
          <p:nvPr>
            <p:extLst>
              <p:ext uri="{D42A27DB-BD31-4B8C-83A1-F6EECF244321}">
                <p14:modId xmlns:p14="http://schemas.microsoft.com/office/powerpoint/2010/main" val="2059616472"/>
              </p:ext>
            </p:extLst>
          </p:nvPr>
        </p:nvGraphicFramePr>
        <p:xfrm>
          <a:off x="838200" y="676338"/>
          <a:ext cx="10308336" cy="6181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37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707"/>
          </a:xfrm>
        </p:spPr>
        <p:txBody>
          <a:bodyPr anchor="t">
            <a:normAutofit/>
          </a:bodyPr>
          <a:lstStyle/>
          <a:p>
            <a:r>
              <a:rPr lang="en-US" sz="3000" b="1" dirty="0"/>
              <a:t>CONCLUSIONS</a:t>
            </a:r>
            <a:endParaRPr lang="en-US" sz="3000" dirty="0"/>
          </a:p>
        </p:txBody>
      </p:sp>
      <p:sp>
        <p:nvSpPr>
          <p:cNvPr id="3" name="Content Placeholder 2"/>
          <p:cNvSpPr>
            <a:spLocks noGrp="1"/>
          </p:cNvSpPr>
          <p:nvPr>
            <p:ph idx="1"/>
          </p:nvPr>
        </p:nvSpPr>
        <p:spPr>
          <a:xfrm>
            <a:off x="838200" y="838073"/>
            <a:ext cx="10515600" cy="4351338"/>
          </a:xfrm>
        </p:spPr>
        <p:txBody>
          <a:bodyPr>
            <a:noAutofit/>
          </a:bodyPr>
          <a:lstStyle/>
          <a:p>
            <a:r>
              <a:rPr lang="en-US" sz="2000" dirty="0"/>
              <a:t>The top-down inventory conclusions that the base year inventory may be twice as high for VOC and seven times higher for benzene do not seem to match the ambient data.  </a:t>
            </a:r>
          </a:p>
          <a:p>
            <a:r>
              <a:rPr lang="en-US" sz="2000" dirty="0"/>
              <a:t>The WRAP speciation profile for benzene in flash emissions does seem to be low by a factor of three. </a:t>
            </a:r>
          </a:p>
          <a:p>
            <a:r>
              <a:rPr lang="en-US" sz="2000" dirty="0"/>
              <a:t>Condensate tank emissions are the largest category of VOC.</a:t>
            </a:r>
          </a:p>
          <a:p>
            <a:r>
              <a:rPr lang="en-US" sz="2000" dirty="0"/>
              <a:t>Controlling tanks provides over 80% of the total reduction in emissions from 2011 to 2017.  </a:t>
            </a:r>
          </a:p>
          <a:p>
            <a:r>
              <a:rPr lang="en-US" sz="2000" dirty="0"/>
              <a:t>If there were some other unknown or poorly characterized source of VOC,  the ambient VOC trend would not have tracked the total oil and gas emission trend as well.</a:t>
            </a:r>
          </a:p>
          <a:p>
            <a:r>
              <a:rPr lang="en-US" sz="2000" dirty="0"/>
              <a:t>Condensate emissions are large in the NAA because both oil and gas are produced in the same wells under conditions of high gas pressure resulting in high flash emissions rates.</a:t>
            </a:r>
          </a:p>
          <a:p>
            <a:r>
              <a:rPr lang="en-US" sz="2000" dirty="0"/>
              <a:t> Flash emissions are from gases dissolved in the oil that “flash” out of solution when the gas pressure is reduced to near ambient levels.  </a:t>
            </a:r>
          </a:p>
          <a:p>
            <a:r>
              <a:rPr lang="en-US" sz="2000" dirty="0"/>
              <a:t>The use of two or three stages of separation combined with compressors allows most of the flash gas to be removed from solution before going into storage.</a:t>
            </a:r>
          </a:p>
          <a:p>
            <a:r>
              <a:rPr lang="en-US" sz="2000" dirty="0"/>
              <a:t>Oil or condensate in conjunction with high pressure gas is a subset of “wet gas”. </a:t>
            </a:r>
            <a:br>
              <a:rPr lang="en-US" sz="2000" dirty="0"/>
            </a:br>
            <a:endParaRPr lang="en-US" sz="2000" dirty="0"/>
          </a:p>
        </p:txBody>
      </p:sp>
    </p:spTree>
    <p:extLst>
      <p:ext uri="{BB962C8B-B14F-4D97-AF65-F5344CB8AC3E}">
        <p14:creationId xmlns:p14="http://schemas.microsoft.com/office/powerpoint/2010/main" val="385232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343"/>
            <a:ext cx="10515600" cy="517470"/>
          </a:xfrm>
        </p:spPr>
        <p:txBody>
          <a:bodyPr anchor="t">
            <a:normAutofit/>
          </a:bodyPr>
          <a:lstStyle/>
          <a:p>
            <a:r>
              <a:rPr lang="en-US" sz="3000" b="1" dirty="0"/>
              <a:t>NMOC mole fractions at oil and gas shale basins.</a:t>
            </a:r>
            <a:endParaRPr lang="en-US" sz="3000" dirty="0"/>
          </a:p>
        </p:txBody>
      </p:sp>
      <p:pic>
        <p:nvPicPr>
          <p:cNvPr id="4" name="Picture 3"/>
          <p:cNvPicPr/>
          <p:nvPr/>
        </p:nvPicPr>
        <p:blipFill>
          <a:blip r:embed="rId2"/>
          <a:stretch>
            <a:fillRect/>
          </a:stretch>
        </p:blipFill>
        <p:spPr>
          <a:xfrm>
            <a:off x="838200" y="683813"/>
            <a:ext cx="11195304" cy="6090699"/>
          </a:xfrm>
          <a:prstGeom prst="rect">
            <a:avLst/>
          </a:prstGeom>
        </p:spPr>
      </p:pic>
    </p:spTree>
    <p:extLst>
      <p:ext uri="{BB962C8B-B14F-4D97-AF65-F5344CB8AC3E}">
        <p14:creationId xmlns:p14="http://schemas.microsoft.com/office/powerpoint/2010/main" val="321773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rPr>
              <a:t>Colorado’s Data System</a:t>
            </a:r>
          </a:p>
        </p:txBody>
      </p:sp>
      <p:sp>
        <p:nvSpPr>
          <p:cNvPr id="3" name="Content Placeholder 2"/>
          <p:cNvSpPr>
            <a:spLocks noGrp="1"/>
          </p:cNvSpPr>
          <p:nvPr>
            <p:ph idx="1"/>
          </p:nvPr>
        </p:nvSpPr>
        <p:spPr/>
        <p:txBody>
          <a:bodyPr>
            <a:normAutofit/>
          </a:bodyPr>
          <a:lstStyle/>
          <a:p>
            <a:r>
              <a:rPr lang="en-US" sz="2400" dirty="0">
                <a:latin typeface="Trebuchet MS" panose="020B0603020202020204" pitchFamily="34" charset="0"/>
              </a:rPr>
              <a:t>Point sources required to report emissions at least every 5 years</a:t>
            </a:r>
          </a:p>
        </p:txBody>
      </p:sp>
      <p:graphicFrame>
        <p:nvGraphicFramePr>
          <p:cNvPr id="5" name="Table 4"/>
          <p:cNvGraphicFramePr>
            <a:graphicFrameLocks noGrp="1"/>
          </p:cNvGraphicFramePr>
          <p:nvPr>
            <p:extLst>
              <p:ext uri="{D42A27DB-BD31-4B8C-83A1-F6EECF244321}">
                <p14:modId xmlns:p14="http://schemas.microsoft.com/office/powerpoint/2010/main" val="3868443228"/>
              </p:ext>
            </p:extLst>
          </p:nvPr>
        </p:nvGraphicFramePr>
        <p:xfrm>
          <a:off x="2171700" y="2631649"/>
          <a:ext cx="7848600" cy="3310198"/>
        </p:xfrm>
        <a:graphic>
          <a:graphicData uri="http://schemas.openxmlformats.org/drawingml/2006/table">
            <a:tbl>
              <a:tblPr firstRow="1" bandRow="1">
                <a:tableStyleId>{5C22544A-7EE6-4342-B048-85BDC9FD1C3A}</a:tableStyleId>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1023042">
                <a:tc>
                  <a:txBody>
                    <a:bodyPr/>
                    <a:lstStyle/>
                    <a:p>
                      <a:pPr algn="ctr"/>
                      <a:r>
                        <a:rPr lang="en-US" dirty="0"/>
                        <a:t>Pollutant</a:t>
                      </a:r>
                    </a:p>
                  </a:txBody>
                  <a:tcPr anchor="ctr"/>
                </a:tc>
                <a:tc>
                  <a:txBody>
                    <a:bodyPr/>
                    <a:lstStyle/>
                    <a:p>
                      <a:pPr algn="ctr"/>
                      <a:r>
                        <a:rPr lang="en-US" dirty="0"/>
                        <a:t>APEN Threshold -Attainment</a:t>
                      </a:r>
                      <a:r>
                        <a:rPr lang="en-US" baseline="0" dirty="0"/>
                        <a:t> Area (tpy)</a:t>
                      </a:r>
                      <a:endParaRPr lang="en-US" dirty="0"/>
                    </a:p>
                  </a:txBody>
                  <a:tcPr anchor="ctr"/>
                </a:tc>
                <a:tc>
                  <a:txBody>
                    <a:bodyPr/>
                    <a:lstStyle/>
                    <a:p>
                      <a:pPr algn="ctr"/>
                      <a:r>
                        <a:rPr lang="en-US" dirty="0"/>
                        <a:t>APEN Threshold -Non Attainment</a:t>
                      </a:r>
                      <a:r>
                        <a:rPr lang="en-US" baseline="0" dirty="0"/>
                        <a:t> Area (tpy)</a:t>
                      </a:r>
                      <a:endParaRPr lang="en-US" dirty="0"/>
                    </a:p>
                  </a:txBody>
                  <a:tcPr anchor="ctr"/>
                </a:tc>
                <a:tc>
                  <a:txBody>
                    <a:bodyPr/>
                    <a:lstStyle/>
                    <a:p>
                      <a:pPr algn="ctr"/>
                      <a:r>
                        <a:rPr lang="en-US" dirty="0"/>
                        <a:t>Permit Threshold –Attainment</a:t>
                      </a:r>
                      <a:r>
                        <a:rPr lang="en-US" baseline="0" dirty="0"/>
                        <a:t> Area (tpy)</a:t>
                      </a:r>
                      <a:endParaRPr lang="en-US" dirty="0"/>
                    </a:p>
                  </a:txBody>
                  <a:tcPr anchor="ctr"/>
                </a:tc>
                <a:tc>
                  <a:txBody>
                    <a:bodyPr/>
                    <a:lstStyle/>
                    <a:p>
                      <a:pPr algn="ctr"/>
                      <a:r>
                        <a:rPr lang="en-US" dirty="0"/>
                        <a:t>Permit Threshold-  Non Attainment Area (tpy)</a:t>
                      </a:r>
                    </a:p>
                  </a:txBody>
                  <a:tcPr anchor="ctr"/>
                </a:tc>
                <a:extLst>
                  <a:ext uri="{0D108BD9-81ED-4DB2-BD59-A6C34878D82A}">
                    <a16:rowId xmlns:a16="http://schemas.microsoft.com/office/drawing/2014/main" val="10000"/>
                  </a:ext>
                </a:extLst>
              </a:tr>
              <a:tr h="716129">
                <a:tc>
                  <a:txBody>
                    <a:bodyPr/>
                    <a:lstStyle/>
                    <a:p>
                      <a:pPr algn="ctr"/>
                      <a:r>
                        <a:rPr lang="en-US" dirty="0"/>
                        <a:t>CO/NOx/SO2</a:t>
                      </a:r>
                      <a:r>
                        <a:rPr lang="en-US" baseline="0" dirty="0"/>
                        <a:t> &amp; TSP</a:t>
                      </a:r>
                      <a:endParaRPr lang="en-US" dirty="0"/>
                    </a:p>
                  </a:txBody>
                  <a:tcPr anchor="ctr"/>
                </a:tc>
                <a:tc>
                  <a:txBody>
                    <a:bodyPr/>
                    <a:lstStyle/>
                    <a:p>
                      <a:pPr algn="ctr"/>
                      <a:r>
                        <a:rPr lang="en-US" dirty="0"/>
                        <a:t>2</a:t>
                      </a:r>
                    </a:p>
                  </a:txBody>
                  <a:tcPr anchor="ctr"/>
                </a:tc>
                <a:tc>
                  <a:txBody>
                    <a:bodyPr/>
                    <a:lstStyle/>
                    <a:p>
                      <a:pPr algn="ctr"/>
                      <a:r>
                        <a:rPr lang="en-US" dirty="0"/>
                        <a:t>1</a:t>
                      </a:r>
                    </a:p>
                  </a:txBody>
                  <a:tcPr anchor="ctr"/>
                </a:tc>
                <a:tc>
                  <a:txBody>
                    <a:bodyPr/>
                    <a:lstStyle/>
                    <a:p>
                      <a:pPr algn="ctr"/>
                      <a:r>
                        <a:rPr lang="en-US" dirty="0"/>
                        <a:t>10</a:t>
                      </a:r>
                    </a:p>
                  </a:txBody>
                  <a:tcPr anchor="ctr"/>
                </a:tc>
                <a:tc>
                  <a:txBody>
                    <a:bodyPr/>
                    <a:lstStyle/>
                    <a:p>
                      <a:pPr algn="ctr"/>
                      <a:r>
                        <a:rPr lang="en-US" dirty="0"/>
                        <a:t>5</a:t>
                      </a:r>
                    </a:p>
                  </a:txBody>
                  <a:tcPr anchor="ctr"/>
                </a:tc>
                <a:extLst>
                  <a:ext uri="{0D108BD9-81ED-4DB2-BD59-A6C34878D82A}">
                    <a16:rowId xmlns:a16="http://schemas.microsoft.com/office/drawing/2014/main" val="10001"/>
                  </a:ext>
                </a:extLst>
              </a:tr>
              <a:tr h="716129">
                <a:tc>
                  <a:txBody>
                    <a:bodyPr/>
                    <a:lstStyle/>
                    <a:p>
                      <a:pPr algn="ctr"/>
                      <a:r>
                        <a:rPr lang="en-US" dirty="0"/>
                        <a:t>PM-10 &amp; PM-2.5</a:t>
                      </a:r>
                    </a:p>
                  </a:txBody>
                  <a:tcPr anchor="ctr"/>
                </a:tc>
                <a:tc>
                  <a:txBody>
                    <a:bodyPr/>
                    <a:lstStyle/>
                    <a:p>
                      <a:pPr algn="ctr"/>
                      <a:r>
                        <a:rPr lang="en-US" dirty="0"/>
                        <a:t>2</a:t>
                      </a:r>
                    </a:p>
                  </a:txBody>
                  <a:tcPr anchor="ctr"/>
                </a:tc>
                <a:tc>
                  <a:txBody>
                    <a:bodyPr/>
                    <a:lstStyle/>
                    <a:p>
                      <a:pPr algn="ctr"/>
                      <a:r>
                        <a:rPr lang="en-US" dirty="0"/>
                        <a:t>1</a:t>
                      </a:r>
                    </a:p>
                  </a:txBody>
                  <a:tcPr anchor="ctr"/>
                </a:tc>
                <a:tc>
                  <a:txBody>
                    <a:bodyPr/>
                    <a:lstStyle/>
                    <a:p>
                      <a:pPr algn="ctr"/>
                      <a:r>
                        <a:rPr lang="en-US" dirty="0"/>
                        <a:t>5</a:t>
                      </a:r>
                    </a:p>
                  </a:txBody>
                  <a:tcPr anchor="ctr"/>
                </a:tc>
                <a:tc>
                  <a:txBody>
                    <a:bodyPr/>
                    <a:lstStyle/>
                    <a:p>
                      <a:pPr algn="ctr"/>
                      <a:r>
                        <a:rPr lang="en-US" dirty="0"/>
                        <a:t>1</a:t>
                      </a:r>
                    </a:p>
                  </a:txBody>
                  <a:tcPr anchor="ctr"/>
                </a:tc>
                <a:extLst>
                  <a:ext uri="{0D108BD9-81ED-4DB2-BD59-A6C34878D82A}">
                    <a16:rowId xmlns:a16="http://schemas.microsoft.com/office/drawing/2014/main" val="10002"/>
                  </a:ext>
                </a:extLst>
              </a:tr>
              <a:tr h="414900">
                <a:tc>
                  <a:txBody>
                    <a:bodyPr/>
                    <a:lstStyle/>
                    <a:p>
                      <a:pPr algn="ctr"/>
                      <a:r>
                        <a:rPr lang="en-US" dirty="0"/>
                        <a:t>VOC</a:t>
                      </a:r>
                    </a:p>
                  </a:txBody>
                  <a:tcPr anchor="ctr"/>
                </a:tc>
                <a:tc>
                  <a:txBody>
                    <a:bodyPr/>
                    <a:lstStyle/>
                    <a:p>
                      <a:pPr algn="ctr"/>
                      <a:r>
                        <a:rPr lang="en-US" dirty="0"/>
                        <a:t>2</a:t>
                      </a:r>
                    </a:p>
                  </a:txBody>
                  <a:tcPr anchor="ctr"/>
                </a:tc>
                <a:tc>
                  <a:txBody>
                    <a:bodyPr/>
                    <a:lstStyle/>
                    <a:p>
                      <a:pPr algn="ctr"/>
                      <a:r>
                        <a:rPr lang="en-US" dirty="0"/>
                        <a:t>1</a:t>
                      </a:r>
                    </a:p>
                  </a:txBody>
                  <a:tcPr anchor="ctr"/>
                </a:tc>
                <a:tc>
                  <a:txBody>
                    <a:bodyPr/>
                    <a:lstStyle/>
                    <a:p>
                      <a:pPr algn="ctr"/>
                      <a:r>
                        <a:rPr lang="en-US" dirty="0"/>
                        <a:t>5</a:t>
                      </a:r>
                    </a:p>
                  </a:txBody>
                  <a:tcPr anchor="ctr"/>
                </a:tc>
                <a:tc>
                  <a:txBody>
                    <a:bodyPr/>
                    <a:lstStyle/>
                    <a:p>
                      <a:pPr algn="ctr"/>
                      <a:r>
                        <a:rPr lang="en-US" dirty="0"/>
                        <a:t>2</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0058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5423"/>
            <a:ext cx="10515600" cy="4351338"/>
          </a:xfrm>
        </p:spPr>
        <p:txBody>
          <a:bodyPr>
            <a:normAutofit fontScale="92500" lnSpcReduction="10000"/>
          </a:bodyPr>
          <a:lstStyle/>
          <a:p>
            <a:r>
              <a:rPr lang="en-US" dirty="0"/>
              <a:t>Basins ranking above the San Juan may have significant condensate tank emissions.  </a:t>
            </a:r>
          </a:p>
          <a:p>
            <a:r>
              <a:rPr lang="en-US" dirty="0"/>
              <a:t>To quantify these emissions, pressurized liquid samples should be obtained from the well pad separators to calculate a valid uncontrolled emission rate.  </a:t>
            </a:r>
          </a:p>
          <a:p>
            <a:r>
              <a:rPr lang="en-US" dirty="0"/>
              <a:t>Without such samples the EPA Oil and Gas Tool will not adequately represent emissions.  </a:t>
            </a:r>
          </a:p>
          <a:p>
            <a:r>
              <a:rPr lang="en-US" dirty="0"/>
              <a:t>Good speciation profiles are also necessary to apportion VOCs for hazardous air pollutants and photochemical models.  </a:t>
            </a:r>
          </a:p>
          <a:p>
            <a:r>
              <a:rPr lang="en-US" dirty="0"/>
              <a:t>Ambient Summa canister sampling is a good check on the pressurized liquid sampling , which is difficult perform.</a:t>
            </a:r>
          </a:p>
          <a:p>
            <a:endParaRPr lang="en-US" dirty="0"/>
          </a:p>
        </p:txBody>
      </p:sp>
      <p:sp>
        <p:nvSpPr>
          <p:cNvPr id="5" name="Title 1"/>
          <p:cNvSpPr>
            <a:spLocks noGrp="1"/>
          </p:cNvSpPr>
          <p:nvPr>
            <p:ph type="title"/>
          </p:nvPr>
        </p:nvSpPr>
        <p:spPr>
          <a:xfrm>
            <a:off x="838200" y="365125"/>
            <a:ext cx="10515600" cy="576707"/>
          </a:xfrm>
        </p:spPr>
        <p:txBody>
          <a:bodyPr anchor="t">
            <a:normAutofit/>
          </a:bodyPr>
          <a:lstStyle/>
          <a:p>
            <a:r>
              <a:rPr lang="en-US" sz="3000" b="1" dirty="0"/>
              <a:t>CONCLUSIONS, Continued</a:t>
            </a:r>
            <a:endParaRPr lang="en-US" sz="3000" dirty="0"/>
          </a:p>
        </p:txBody>
      </p:sp>
    </p:spTree>
    <p:extLst>
      <p:ext uri="{BB962C8B-B14F-4D97-AF65-F5344CB8AC3E}">
        <p14:creationId xmlns:p14="http://schemas.microsoft.com/office/powerpoint/2010/main" val="357062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rebuchet MS" panose="020B0603020202020204" pitchFamily="34" charset="0"/>
              </a:rPr>
              <a:t>Sources of Emission Data for Colorado</a:t>
            </a:r>
          </a:p>
        </p:txBody>
      </p:sp>
      <p:sp>
        <p:nvSpPr>
          <p:cNvPr id="3" name="Content Placeholder 2"/>
          <p:cNvSpPr>
            <a:spLocks noGrp="1"/>
          </p:cNvSpPr>
          <p:nvPr>
            <p:ph idx="1"/>
          </p:nvPr>
        </p:nvSpPr>
        <p:spPr/>
        <p:txBody>
          <a:bodyPr>
            <a:normAutofit fontScale="92500" lnSpcReduction="10000"/>
          </a:bodyPr>
          <a:lstStyle/>
          <a:p>
            <a:r>
              <a:rPr lang="en-US" dirty="0">
                <a:latin typeface="Trebuchet MS" panose="020B0603020202020204" pitchFamily="34" charset="0"/>
              </a:rPr>
              <a:t>Point Sources</a:t>
            </a:r>
          </a:p>
          <a:p>
            <a:pPr lvl="1"/>
            <a:r>
              <a:rPr lang="en-US" dirty="0">
                <a:latin typeface="Trebuchet MS" panose="020B0603020202020204" pitchFamily="34" charset="0"/>
              </a:rPr>
              <a:t>EGUs – Baseline use CAMD reported data, Projections use EIA regional power projections and added EGUs to meet forecasted demand</a:t>
            </a:r>
          </a:p>
          <a:p>
            <a:pPr lvl="1"/>
            <a:r>
              <a:rPr lang="en-US" dirty="0">
                <a:latin typeface="Trebuchet MS" panose="020B0603020202020204" pitchFamily="34" charset="0"/>
              </a:rPr>
              <a:t>Oil and Gas use Colorado APEN data and custom approach for tanks</a:t>
            </a:r>
          </a:p>
          <a:p>
            <a:r>
              <a:rPr lang="en-US" dirty="0">
                <a:latin typeface="Trebuchet MS" panose="020B0603020202020204" pitchFamily="34" charset="0"/>
              </a:rPr>
              <a:t>Mobile Sources</a:t>
            </a:r>
          </a:p>
          <a:p>
            <a:pPr lvl="1"/>
            <a:r>
              <a:rPr lang="en-US" dirty="0">
                <a:latin typeface="Trebuchet MS" panose="020B0603020202020204" pitchFamily="34" charset="0"/>
              </a:rPr>
              <a:t>On-road</a:t>
            </a:r>
          </a:p>
          <a:p>
            <a:pPr lvl="2"/>
            <a:r>
              <a:rPr lang="en-US" dirty="0">
                <a:latin typeface="Trebuchet MS" panose="020B0603020202020204" pitchFamily="34" charset="0"/>
              </a:rPr>
              <a:t>EPA MOVES Model</a:t>
            </a:r>
          </a:p>
          <a:p>
            <a:pPr lvl="1"/>
            <a:r>
              <a:rPr lang="en-US" dirty="0">
                <a:latin typeface="Trebuchet MS" panose="020B0603020202020204" pitchFamily="34" charset="0"/>
              </a:rPr>
              <a:t>Non-road</a:t>
            </a:r>
          </a:p>
          <a:p>
            <a:pPr lvl="2"/>
            <a:r>
              <a:rPr lang="en-US" dirty="0">
                <a:latin typeface="Trebuchet MS" panose="020B0603020202020204" pitchFamily="34" charset="0"/>
              </a:rPr>
              <a:t>EPA Nonroad Model</a:t>
            </a:r>
          </a:p>
          <a:p>
            <a:r>
              <a:rPr lang="en-US" dirty="0">
                <a:latin typeface="Trebuchet MS" panose="020B0603020202020204" pitchFamily="34" charset="0"/>
              </a:rPr>
              <a:t>Area</a:t>
            </a:r>
          </a:p>
          <a:p>
            <a:pPr lvl="1"/>
            <a:r>
              <a:rPr lang="en-US" dirty="0">
                <a:latin typeface="Trebuchet MS" panose="020B0603020202020204" pitchFamily="34" charset="0"/>
              </a:rPr>
              <a:t>EPA National Emissions Inventory (NEI)</a:t>
            </a:r>
          </a:p>
          <a:p>
            <a:pPr lvl="1"/>
            <a:r>
              <a:rPr lang="en-US" dirty="0">
                <a:latin typeface="Trebuchet MS" panose="020B0603020202020204" pitchFamily="34" charset="0"/>
              </a:rPr>
              <a:t>Oil and Gas Area sources based on basin specific studies</a:t>
            </a:r>
          </a:p>
        </p:txBody>
      </p:sp>
    </p:spTree>
    <p:extLst>
      <p:ext uri="{BB962C8B-B14F-4D97-AF65-F5344CB8AC3E}">
        <p14:creationId xmlns:p14="http://schemas.microsoft.com/office/powerpoint/2010/main" val="102508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4030" y="285750"/>
            <a:ext cx="8663940" cy="6286500"/>
          </a:xfrm>
          <a:prstGeom prst="rect">
            <a:avLst/>
          </a:prstGeom>
        </p:spPr>
      </p:pic>
    </p:spTree>
    <p:extLst>
      <p:ext uri="{BB962C8B-B14F-4D97-AF65-F5344CB8AC3E}">
        <p14:creationId xmlns:p14="http://schemas.microsoft.com/office/powerpoint/2010/main" val="227320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RH Emission Inventories</a:t>
            </a:r>
          </a:p>
        </p:txBody>
      </p:sp>
      <p:pic>
        <p:nvPicPr>
          <p:cNvPr id="4" name="Picture 3" descr="Chpt 5 SO2 EI Table 12 AUG 2010"/>
          <p:cNvPicPr/>
          <p:nvPr/>
        </p:nvPicPr>
        <p:blipFill>
          <a:blip r:embed="rId3" cstate="print"/>
          <a:srcRect/>
          <a:stretch>
            <a:fillRect/>
          </a:stretch>
        </p:blipFill>
        <p:spPr bwMode="auto">
          <a:xfrm>
            <a:off x="2233221" y="1295400"/>
            <a:ext cx="3853815" cy="2529840"/>
          </a:xfrm>
          <a:prstGeom prst="rect">
            <a:avLst/>
          </a:prstGeom>
          <a:noFill/>
          <a:ln w="9525">
            <a:noFill/>
            <a:miter lim="800000"/>
            <a:headEnd/>
            <a:tailEnd/>
          </a:ln>
        </p:spPr>
      </p:pic>
      <p:pic>
        <p:nvPicPr>
          <p:cNvPr id="5" name="Content Placeholder 4" descr="Chpt 5 NOx EI Table 12 AUG 2010"/>
          <p:cNvPicPr>
            <a:picLocks noGrp="1"/>
          </p:cNvPicPr>
          <p:nvPr>
            <p:ph idx="1"/>
          </p:nvPr>
        </p:nvPicPr>
        <p:blipFill>
          <a:blip r:embed="rId4" cstate="print"/>
          <a:srcRect/>
          <a:stretch>
            <a:fillRect/>
          </a:stretch>
        </p:blipFill>
        <p:spPr bwMode="auto">
          <a:xfrm>
            <a:off x="6096000" y="1295400"/>
            <a:ext cx="3813334" cy="2491740"/>
          </a:xfrm>
          <a:prstGeom prst="rect">
            <a:avLst/>
          </a:prstGeom>
          <a:noFill/>
          <a:ln w="9525">
            <a:noFill/>
            <a:miter lim="800000"/>
            <a:headEnd/>
            <a:tailEnd/>
          </a:ln>
        </p:spPr>
      </p:pic>
      <p:pic>
        <p:nvPicPr>
          <p:cNvPr id="6" name="Picture 5" descr="Chpt 5 VOC EI Table 12 AUG 2010"/>
          <p:cNvPicPr/>
          <p:nvPr/>
        </p:nvPicPr>
        <p:blipFill>
          <a:blip r:embed="rId5" cstate="print"/>
          <a:srcRect/>
          <a:stretch>
            <a:fillRect/>
          </a:stretch>
        </p:blipFill>
        <p:spPr bwMode="auto">
          <a:xfrm>
            <a:off x="2257509" y="3825240"/>
            <a:ext cx="3829526" cy="2514600"/>
          </a:xfrm>
          <a:prstGeom prst="rect">
            <a:avLst/>
          </a:prstGeom>
          <a:noFill/>
          <a:ln w="9525">
            <a:noFill/>
            <a:miter lim="800000"/>
            <a:headEnd/>
            <a:tailEnd/>
          </a:ln>
        </p:spPr>
      </p:pic>
      <p:pic>
        <p:nvPicPr>
          <p:cNvPr id="7" name="Picture 6" descr="Chpt 5 EC EI Table 12 AUG 2010"/>
          <p:cNvPicPr/>
          <p:nvPr/>
        </p:nvPicPr>
        <p:blipFill>
          <a:blip r:embed="rId6" cstate="print"/>
          <a:srcRect/>
          <a:stretch>
            <a:fillRect/>
          </a:stretch>
        </p:blipFill>
        <p:spPr bwMode="auto">
          <a:xfrm>
            <a:off x="6084430" y="3840480"/>
            <a:ext cx="3829526" cy="2514600"/>
          </a:xfrm>
          <a:prstGeom prst="rect">
            <a:avLst/>
          </a:prstGeom>
          <a:noFill/>
          <a:ln w="9525">
            <a:noFill/>
            <a:miter lim="800000"/>
            <a:headEnd/>
            <a:tailEnd/>
          </a:ln>
        </p:spPr>
      </p:pic>
    </p:spTree>
    <p:extLst>
      <p:ext uri="{BB962C8B-B14F-4D97-AF65-F5344CB8AC3E}">
        <p14:creationId xmlns:p14="http://schemas.microsoft.com/office/powerpoint/2010/main" val="411846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RH Emission Inventories</a:t>
            </a:r>
          </a:p>
        </p:txBody>
      </p:sp>
      <p:pic>
        <p:nvPicPr>
          <p:cNvPr id="4" name="Picture 3" descr="Chpt 5 NH3 EI Table 12 AUG 2010"/>
          <p:cNvPicPr/>
          <p:nvPr/>
        </p:nvPicPr>
        <p:blipFill>
          <a:blip r:embed="rId3" cstate="print"/>
          <a:srcRect/>
          <a:stretch>
            <a:fillRect/>
          </a:stretch>
        </p:blipFill>
        <p:spPr bwMode="auto">
          <a:xfrm>
            <a:off x="2222543" y="1270203"/>
            <a:ext cx="3813334" cy="2498907"/>
          </a:xfrm>
          <a:prstGeom prst="rect">
            <a:avLst/>
          </a:prstGeom>
          <a:noFill/>
          <a:ln w="9525">
            <a:noFill/>
            <a:miter lim="800000"/>
            <a:headEnd/>
            <a:tailEnd/>
          </a:ln>
        </p:spPr>
      </p:pic>
      <p:pic>
        <p:nvPicPr>
          <p:cNvPr id="5" name="Content Placeholder 4" descr="Chpt 5 CM EI Table 12 AUG 2010"/>
          <p:cNvPicPr>
            <a:picLocks noGrp="1"/>
          </p:cNvPicPr>
          <p:nvPr>
            <p:ph idx="1"/>
          </p:nvPr>
        </p:nvPicPr>
        <p:blipFill>
          <a:blip r:embed="rId4" cstate="print"/>
          <a:srcRect/>
          <a:stretch>
            <a:fillRect/>
          </a:stretch>
        </p:blipFill>
        <p:spPr bwMode="auto">
          <a:xfrm>
            <a:off x="2238376" y="3791761"/>
            <a:ext cx="3845719" cy="2720340"/>
          </a:xfrm>
          <a:prstGeom prst="rect">
            <a:avLst/>
          </a:prstGeom>
          <a:noFill/>
          <a:ln w="9525">
            <a:noFill/>
            <a:miter lim="800000"/>
            <a:headEnd/>
            <a:tailEnd/>
          </a:ln>
        </p:spPr>
      </p:pic>
      <p:pic>
        <p:nvPicPr>
          <p:cNvPr id="6" name="Picture 5" descr="Chpt 5 Soil EI Table 12 AUG 2010"/>
          <p:cNvPicPr/>
          <p:nvPr/>
        </p:nvPicPr>
        <p:blipFill>
          <a:blip r:embed="rId5" cstate="print"/>
          <a:srcRect/>
          <a:stretch>
            <a:fillRect/>
          </a:stretch>
        </p:blipFill>
        <p:spPr bwMode="auto">
          <a:xfrm>
            <a:off x="6075999" y="3818757"/>
            <a:ext cx="3837623" cy="2636520"/>
          </a:xfrm>
          <a:prstGeom prst="rect">
            <a:avLst/>
          </a:prstGeom>
          <a:noFill/>
          <a:ln w="9525">
            <a:noFill/>
            <a:miter lim="800000"/>
            <a:headEnd/>
            <a:tailEnd/>
          </a:ln>
        </p:spPr>
      </p:pic>
      <p:pic>
        <p:nvPicPr>
          <p:cNvPr id="9" name="Picture 8" descr="Chpt 5 POA EI Table 12 AUG 2010"/>
          <p:cNvPicPr/>
          <p:nvPr/>
        </p:nvPicPr>
        <p:blipFill>
          <a:blip r:embed="rId6" cstate="print"/>
          <a:srcRect/>
          <a:stretch>
            <a:fillRect/>
          </a:stretch>
        </p:blipFill>
        <p:spPr bwMode="auto">
          <a:xfrm>
            <a:off x="6084094" y="1295400"/>
            <a:ext cx="3821430" cy="2491740"/>
          </a:xfrm>
          <a:prstGeom prst="rect">
            <a:avLst/>
          </a:prstGeom>
          <a:noFill/>
          <a:ln w="9525">
            <a:noFill/>
            <a:miter lim="800000"/>
            <a:headEnd/>
            <a:tailEnd/>
          </a:ln>
        </p:spPr>
      </p:pic>
    </p:spTree>
    <p:extLst>
      <p:ext uri="{BB962C8B-B14F-4D97-AF65-F5344CB8AC3E}">
        <p14:creationId xmlns:p14="http://schemas.microsoft.com/office/powerpoint/2010/main" val="312707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Autofit/>
          </a:bodyPr>
          <a:lstStyle/>
          <a:p>
            <a:r>
              <a:rPr lang="en-US" sz="3200" b="1" dirty="0"/>
              <a:t>Consequences of the Evolution of Oil and Gas Control and Production Technology in the Denver Ozone Nonattainment Area</a:t>
            </a:r>
            <a:endParaRPr lang="en-US" sz="3200" dirty="0"/>
          </a:p>
        </p:txBody>
      </p:sp>
      <p:sp>
        <p:nvSpPr>
          <p:cNvPr id="3" name="Subtitle 2"/>
          <p:cNvSpPr>
            <a:spLocks noGrp="1"/>
          </p:cNvSpPr>
          <p:nvPr>
            <p:ph type="subTitle" idx="1"/>
          </p:nvPr>
        </p:nvSpPr>
        <p:spPr/>
        <p:txBody>
          <a:bodyPr>
            <a:normAutofit fontScale="25000" lnSpcReduction="20000"/>
          </a:bodyPr>
          <a:lstStyle/>
          <a:p>
            <a:r>
              <a:rPr lang="en-US" sz="9600" dirty="0"/>
              <a:t>Dale Wells</a:t>
            </a:r>
          </a:p>
          <a:p>
            <a:r>
              <a:rPr lang="en-US" sz="9600" dirty="0"/>
              <a:t>Modeling, and Emission Inventory Unit</a:t>
            </a:r>
          </a:p>
          <a:p>
            <a:r>
              <a:rPr lang="en-US" sz="9600" dirty="0"/>
              <a:t>Technical Services Program</a:t>
            </a:r>
          </a:p>
          <a:p>
            <a:r>
              <a:rPr lang="en-US" sz="9600" dirty="0"/>
              <a:t>Air Pollution Control Division</a:t>
            </a:r>
          </a:p>
          <a:p>
            <a:r>
              <a:rPr lang="en-US" sz="9600" dirty="0"/>
              <a:t>Colorado Department of Public Health and Environment</a:t>
            </a:r>
          </a:p>
          <a:p>
            <a:r>
              <a:rPr lang="en-US" sz="9600" u="sng" dirty="0">
                <a:hlinkClick r:id="rId3"/>
              </a:rPr>
              <a:t>dale.wells@state.co.us</a:t>
            </a:r>
            <a:endParaRPr lang="en-US" sz="9600" dirty="0"/>
          </a:p>
          <a:p>
            <a:endParaRPr lang="en-US" dirty="0"/>
          </a:p>
        </p:txBody>
      </p:sp>
    </p:spTree>
    <p:extLst>
      <p:ext uri="{BB962C8B-B14F-4D97-AF65-F5344CB8AC3E}">
        <p14:creationId xmlns:p14="http://schemas.microsoft.com/office/powerpoint/2010/main" val="193775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40" y="296487"/>
            <a:ext cx="8491370" cy="6561513"/>
          </a:xfrm>
          <a:prstGeom prst="rect">
            <a:avLst/>
          </a:prstGeom>
        </p:spPr>
      </p:pic>
      <p:sp>
        <p:nvSpPr>
          <p:cNvPr id="2" name="Title 1"/>
          <p:cNvSpPr>
            <a:spLocks noGrp="1"/>
          </p:cNvSpPr>
          <p:nvPr>
            <p:ph type="title"/>
          </p:nvPr>
        </p:nvSpPr>
        <p:spPr>
          <a:xfrm>
            <a:off x="838200" y="365125"/>
            <a:ext cx="10515600" cy="448691"/>
          </a:xfrm>
        </p:spPr>
        <p:txBody>
          <a:bodyPr anchor="t">
            <a:normAutofit/>
          </a:bodyPr>
          <a:lstStyle/>
          <a:p>
            <a:r>
              <a:rPr lang="en-US" sz="2000" b="1" dirty="0"/>
              <a:t>Map of Denver Metropolitan/North Front Range (DMA/NFR) Ozone Nonattainment Area (NAA)</a:t>
            </a:r>
            <a:r>
              <a:rPr lang="en-US" sz="2000" dirty="0"/>
              <a:t> </a:t>
            </a:r>
          </a:p>
        </p:txBody>
      </p:sp>
      <p:sp>
        <p:nvSpPr>
          <p:cNvPr id="3" name="TextBox 2"/>
          <p:cNvSpPr txBox="1"/>
          <p:nvPr/>
        </p:nvSpPr>
        <p:spPr>
          <a:xfrm>
            <a:off x="1316736" y="1152144"/>
            <a:ext cx="3508589" cy="276999"/>
          </a:xfrm>
          <a:prstGeom prst="rect">
            <a:avLst/>
          </a:prstGeom>
          <a:noFill/>
        </p:spPr>
        <p:txBody>
          <a:bodyPr wrap="none" rtlCol="0">
            <a:spAutoFit/>
          </a:bodyPr>
          <a:lstStyle/>
          <a:p>
            <a:r>
              <a:rPr lang="en-US" sz="1200" dirty="0"/>
              <a:t>~11,000 Square Miles – about the size of Connecticut</a:t>
            </a:r>
          </a:p>
        </p:txBody>
      </p:sp>
    </p:spTree>
    <p:extLst>
      <p:ext uri="{BB962C8B-B14F-4D97-AF65-F5344CB8AC3E}">
        <p14:creationId xmlns:p14="http://schemas.microsoft.com/office/powerpoint/2010/main" val="43336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20844</TotalTime>
  <Words>2150</Words>
  <Application>Microsoft Office PowerPoint</Application>
  <PresentationFormat>Widescreen</PresentationFormat>
  <Paragraphs>595</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Times New Roman</vt:lpstr>
      <vt:lpstr>Trebuchet MS</vt:lpstr>
      <vt:lpstr>Office Theme</vt:lpstr>
      <vt:lpstr>Case Study – Emission Projections for Colorado Regional Haze SIP</vt:lpstr>
      <vt:lpstr>Role of Emission Inventories in RH Process</vt:lpstr>
      <vt:lpstr>Colorado’s Data System</vt:lpstr>
      <vt:lpstr>Sources of Emission Data for Colorado</vt:lpstr>
      <vt:lpstr>PowerPoint Presentation</vt:lpstr>
      <vt:lpstr>Colorado RH Emission Inventories</vt:lpstr>
      <vt:lpstr>Colorado RH Emission Inventories</vt:lpstr>
      <vt:lpstr>Consequences of the Evolution of Oil and Gas Control and Production Technology in the Denver Ozone Nonattainment Area</vt:lpstr>
      <vt:lpstr>Map of Denver Metropolitan/North Front Range (DMA/NFR) Ozone Nonattainment Area (NAA) </vt:lpstr>
      <vt:lpstr>Emissions Inventory Guidance for Implementation of Ozone and Particulate Matter National Ambient Air Quality Standards (NAAQS) and Regional Haze Regulations, EPA-454/B-17-002</vt:lpstr>
      <vt:lpstr>The ER term is related to emissions controls and rules that reduce emissions (all are percentages less than 100)</vt:lpstr>
      <vt:lpstr>Inventory Development for the 2017 Ozone SIP: 2011 Base Year Inventory </vt:lpstr>
      <vt:lpstr>2011 oil and gas well pad source emissions</vt:lpstr>
      <vt:lpstr>2011 oil and gas point source emissions </vt:lpstr>
      <vt:lpstr>Attainment Year Inventory</vt:lpstr>
      <vt:lpstr>Development of Attainment Year Inventory</vt:lpstr>
      <vt:lpstr>2017 VOC emissions inventory - oil and gas condensate Tanks</vt:lpstr>
      <vt:lpstr>Oil production below ground breakdown for Weld County</vt:lpstr>
      <vt:lpstr>PowerPoint Presentation</vt:lpstr>
      <vt:lpstr>Top-Down Inventories:</vt:lpstr>
      <vt:lpstr>VOC Precursor Analysis: </vt:lpstr>
      <vt:lpstr>Platteville VOC site </vt:lpstr>
      <vt:lpstr>Denver VOC site </vt:lpstr>
      <vt:lpstr>Annual average VOC at Platteville and Denver sites from 2012 to 2016</vt:lpstr>
      <vt:lpstr>PowerPoint Presentation</vt:lpstr>
      <vt:lpstr>Change in emissions compared with change in VOC concentrations</vt:lpstr>
      <vt:lpstr>Annual average benzene (ug/m3) and percent change from 2012</vt:lpstr>
      <vt:lpstr>CONCLUSIONS</vt:lpstr>
      <vt:lpstr>NMOC mole fractions at oil and gas shale basins.</vt:lpstr>
      <vt:lpstr>CONCLUSIONS, Continued</vt:lpstr>
    </vt:vector>
  </TitlesOfParts>
  <Company>CDPHE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the Evolution of Control and Production Technology in the Denver Ozone Nonattainment Area (NAA)</dc:title>
  <dc:subject>Oil and Gas Emission Inventories</dc:subject>
  <dc:creator>Wells, Dale M</dc:creator>
  <cp:keywords>Top-Down, VOC Precursors. Capture Efficiency, Ambient Air Quality Data Reconcilation, Oil and Gas, Emission Inventories</cp:keywords>
  <cp:lastModifiedBy>Tom Moore</cp:lastModifiedBy>
  <cp:revision>227</cp:revision>
  <dcterms:created xsi:type="dcterms:W3CDTF">2017-07-24T17:14:05Z</dcterms:created>
  <dcterms:modified xsi:type="dcterms:W3CDTF">2017-08-31T19:17:17Z</dcterms:modified>
</cp:coreProperties>
</file>